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56" r:id="rId5"/>
    <p:sldId id="267" r:id="rId6"/>
    <p:sldId id="269" r:id="rId7"/>
    <p:sldId id="272" r:id="rId8"/>
    <p:sldId id="273" r:id="rId9"/>
    <p:sldId id="275" r:id="rId10"/>
    <p:sldId id="280" r:id="rId11"/>
    <p:sldId id="281" r:id="rId12"/>
    <p:sldId id="277" r:id="rId13"/>
    <p:sldId id="289" r:id="rId14"/>
    <p:sldId id="268" r:id="rId15"/>
    <p:sldId id="278" r:id="rId16"/>
    <p:sldId id="291" r:id="rId17"/>
    <p:sldId id="290" r:id="rId18"/>
    <p:sldId id="292" r:id="rId19"/>
    <p:sldId id="310" r:id="rId20"/>
    <p:sldId id="312" r:id="rId21"/>
    <p:sldId id="285" r:id="rId22"/>
    <p:sldId id="301" r:id="rId23"/>
    <p:sldId id="300" r:id="rId24"/>
    <p:sldId id="302" r:id="rId25"/>
    <p:sldId id="309" r:id="rId26"/>
    <p:sldId id="303" r:id="rId27"/>
    <p:sldId id="308" r:id="rId28"/>
    <p:sldId id="295" r:id="rId29"/>
    <p:sldId id="286" r:id="rId30"/>
    <p:sldId id="296" r:id="rId31"/>
    <p:sldId id="287" r:id="rId32"/>
    <p:sldId id="2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EANED Virtual Training" id="{60C7AD73-AA80-44EA-8A06-1BA47793DCC4}">
          <p14:sldIdLst>
            <p14:sldId id="256"/>
          </p14:sldIdLst>
        </p14:section>
        <p14:section name="Intro to the training" id="{98EB1F05-7B3D-491B-B02B-49FCB7E82D9B}">
          <p14:sldIdLst>
            <p14:sldId id="267"/>
            <p14:sldId id="269"/>
            <p14:sldId id="272"/>
            <p14:sldId id="273"/>
            <p14:sldId id="275"/>
            <p14:sldId id="280"/>
            <p14:sldId id="281"/>
          </p14:sldIdLst>
        </p14:section>
        <p14:section name="Part 1: Livestock &amp; Environment" id="{7A122777-E6BE-4773-A5FD-E38C3385634A}">
          <p14:sldIdLst>
            <p14:sldId id="277"/>
            <p14:sldId id="289"/>
            <p14:sldId id="268"/>
            <p14:sldId id="278"/>
            <p14:sldId id="291"/>
            <p14:sldId id="290"/>
            <p14:sldId id="292"/>
          </p14:sldIdLst>
        </p14:section>
        <p14:section name="BREAKOUT 1" id="{EED1C200-E5B4-4AC3-B7E1-7A0496345B0D}">
          <p14:sldIdLst>
            <p14:sldId id="310"/>
          </p14:sldIdLst>
        </p14:section>
        <p14:section name="Country Coordinators Presentations" id="{43E8CD4B-C610-4E57-A6D6-6A18B02255DE}">
          <p14:sldIdLst>
            <p14:sldId id="312"/>
          </p14:sldIdLst>
        </p14:section>
        <p14:section name="Part 2: CLEANED" id="{1C8FC06B-98EB-40D5-A0E6-BF1905DC8102}">
          <p14:sldIdLst>
            <p14:sldId id="285"/>
            <p14:sldId id="301"/>
            <p14:sldId id="300"/>
            <p14:sldId id="302"/>
            <p14:sldId id="309"/>
            <p14:sldId id="303"/>
            <p14:sldId id="308"/>
          </p14:sldIdLst>
        </p14:section>
        <p14:section name="Quiz 1" id="{887B0817-BC3E-46A9-B240-AD04E9D02724}">
          <p14:sldIdLst>
            <p14:sldId id="295"/>
          </p14:sldIdLst>
        </p14:section>
        <p14:section name="Assignment" id="{F6082296-C3CE-4371-B620-E6D3911CFF67}">
          <p14:sldIdLst>
            <p14:sldId id="286"/>
          </p14:sldIdLst>
        </p14:section>
        <p14:section name="Part 4: Sessions Wrap Up" id="{6DA196CD-5985-47E1-B85B-F5B415766985}">
          <p14:sldIdLst>
            <p14:sldId id="296"/>
            <p14:sldId id="287"/>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0" clrIdx="2">
    <p:extLst>
      <p:ext uri="{19B8F6BF-5375-455C-9EA6-DF929625EA0E}">
        <p15:presenceInfo xmlns:p15="http://schemas.microsoft.com/office/powerpoint/2012/main" userId="S::urn:spo:anon#9c4305f367b2d307b9b3d2c968ee9524cfc9063f6f92af3ceb899a1caef0f17c::" providerId="AD"/>
      </p:ext>
    </p:extLst>
  </p:cmAuthor>
  <p:cmAuthor id="2" name="Fernandez, Julio Mario (CIAT)" initials="FJM(" lastIdx="4" clrIdx="1">
    <p:extLst>
      <p:ext uri="{19B8F6BF-5375-455C-9EA6-DF929625EA0E}">
        <p15:presenceInfo xmlns:p15="http://schemas.microsoft.com/office/powerpoint/2012/main" userId="S-1-5-21-1606980848-162531612-839522115-569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6"/>
    <a:srgbClr val="FA9D75"/>
    <a:srgbClr val="FFFFFF"/>
    <a:srgbClr val="98CA45"/>
    <a:srgbClr val="163F6D"/>
    <a:srgbClr val="8F3F98"/>
    <a:srgbClr val="BB3A25"/>
    <a:srgbClr val="F78B33"/>
    <a:srgbClr val="F7D93D"/>
    <a:srgbClr val="3585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88541" autoAdjust="0"/>
  </p:normalViewPr>
  <p:slideViewPr>
    <p:cSldViewPr snapToGrid="0" showGuides="1">
      <p:cViewPr varScale="1">
        <p:scale>
          <a:sx n="65" d="100"/>
          <a:sy n="65" d="100"/>
        </p:scale>
        <p:origin x="1134" y="66"/>
      </p:cViewPr>
      <p:guideLst>
        <p:guide orient="horz" pos="2160"/>
        <p:guide pos="3840"/>
      </p:guideLst>
    </p:cSldViewPr>
  </p:slideViewPr>
  <p:notesTextViewPr>
    <p:cViewPr>
      <p:scale>
        <a:sx n="3" d="2"/>
        <a:sy n="3" d="2"/>
      </p:scale>
      <p:origin x="0" y="0"/>
    </p:cViewPr>
  </p:notesTextViewPr>
  <p:sorterViewPr>
    <p:cViewPr>
      <p:scale>
        <a:sx n="100" d="100"/>
        <a:sy n="100" d="100"/>
      </p:scale>
      <p:origin x="0" y="-9786"/>
    </p:cViewPr>
  </p:sorterViewPr>
  <p:notesViewPr>
    <p:cSldViewPr snapToGrid="0" showGuides="1">
      <p:cViewPr varScale="1">
        <p:scale>
          <a:sx n="85" d="100"/>
          <a:sy n="85" d="100"/>
        </p:scale>
        <p:origin x="38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Global agricultural GDP</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PIB Agropecuario global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A5B-4C79-9C6B-F03DA867F5D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A5B-4C79-9C6B-F03DA867F5DD}"/>
              </c:ext>
            </c:extLst>
          </c:dPt>
          <c:dLbls>
            <c:dLbl>
              <c:idx val="0"/>
              <c:layout/>
              <c:tx>
                <c:rich>
                  <a:bodyPr/>
                  <a:lstStyle/>
                  <a:p>
                    <a:r>
                      <a:rPr lang="en-US" smtClean="0"/>
                      <a:t>Livestock</a:t>
                    </a:r>
                    <a:r>
                      <a:rPr lang="en-US" baseline="0" dirty="0"/>
                      <a:t>
</a:t>
                    </a:r>
                    <a:fld id="{5EE9493E-2C03-4C65-A0A5-20D307501E25}" type="PERCENTAGE">
                      <a:rPr lang="en-US" baseline="0"/>
                      <a:pPr/>
                      <a:t>[PERCENTAGE]</a:t>
                    </a:fld>
                    <a:endParaRPr lang="en-US" baseline="0" dirty="0"/>
                  </a:p>
                </c:rich>
              </c:tx>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8A5B-4C79-9C6B-F03DA867F5DD}"/>
                </c:ext>
              </c:extLst>
            </c:dLbl>
            <c:dLbl>
              <c:idx val="1"/>
              <c:layout/>
              <c:tx>
                <c:rich>
                  <a:bodyPr/>
                  <a:lstStyle/>
                  <a:p>
                    <a:r>
                      <a:rPr lang="en-US" smtClean="0"/>
                      <a:t>Others</a:t>
                    </a:r>
                    <a:r>
                      <a:rPr lang="en-US" baseline="0" dirty="0"/>
                      <a:t>
</a:t>
                    </a:r>
                    <a:fld id="{83916E96-7C05-4841-969C-87BA60105DCF}" type="PERCENTAGE">
                      <a:rPr lang="en-US" baseline="0"/>
                      <a:pPr/>
                      <a:t>[PERCENTAGE]</a:t>
                    </a:fld>
                    <a:endParaRPr lang="en-US" baseline="0" dirty="0"/>
                  </a:p>
                </c:rich>
              </c:tx>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8A5B-4C79-9C6B-F03DA867F5DD}"/>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Ganadería</c:v>
                </c:pt>
                <c:pt idx="1">
                  <c:v>Otros</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8A5B-4C79-9C6B-F03DA867F5D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smtClean="0"/>
              <a:t>Global </a:t>
            </a:r>
            <a:r>
              <a:rPr lang="es-ES" dirty="0" err="1" smtClean="0"/>
              <a:t>fresh</a:t>
            </a:r>
            <a:r>
              <a:rPr lang="es-ES" dirty="0" smtClean="0"/>
              <a:t> </a:t>
            </a:r>
            <a:r>
              <a:rPr lang="es-ES" dirty="0" err="1" smtClean="0"/>
              <a:t>water</a:t>
            </a:r>
            <a:r>
              <a:rPr lang="es-ES" dirty="0" smtClean="0"/>
              <a:t> use</a:t>
            </a:r>
            <a:endParaRPr lang="es-E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Uso global de agua dulce</c:v>
                </c:pt>
              </c:strCache>
            </c:strRef>
          </c:tx>
          <c:dPt>
            <c:idx val="0"/>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1-A650-4D8F-B34C-715771D16B4C}"/>
              </c:ext>
            </c:extLst>
          </c:dPt>
          <c:dPt>
            <c:idx val="1"/>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3-A650-4D8F-B34C-715771D16B4C}"/>
              </c:ext>
            </c:extLst>
          </c:dPt>
          <c:dLbls>
            <c:dLbl>
              <c:idx val="0"/>
              <c:layout/>
              <c:tx>
                <c:rich>
                  <a:bodyPr/>
                  <a:lstStyle/>
                  <a:p>
                    <a:r>
                      <a:rPr lang="en-US" smtClean="0"/>
                      <a:t>Livestock</a:t>
                    </a:r>
                    <a:r>
                      <a:rPr lang="en-US" baseline="0" dirty="0"/>
                      <a:t>
</a:t>
                    </a:r>
                    <a:fld id="{789329E0-513A-4BB0-81E0-AB9698938A94}" type="PERCENTAGE">
                      <a:rPr lang="en-US" baseline="0"/>
                      <a:pPr/>
                      <a:t>[PERCENTAGE]</a:t>
                    </a:fld>
                    <a:endParaRPr lang="en-US" baseline="0" dirty="0"/>
                  </a:p>
                </c:rich>
              </c:tx>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A650-4D8F-B34C-715771D16B4C}"/>
                </c:ext>
              </c:extLst>
            </c:dLbl>
            <c:dLbl>
              <c:idx val="1"/>
              <c:layout/>
              <c:tx>
                <c:rich>
                  <a:bodyPr/>
                  <a:lstStyle/>
                  <a:p>
                    <a:r>
                      <a:rPr lang="en-US" smtClean="0"/>
                      <a:t>Others</a:t>
                    </a:r>
                    <a:r>
                      <a:rPr lang="en-US" baseline="0" dirty="0"/>
                      <a:t>
</a:t>
                    </a:r>
                    <a:fld id="{D8692F99-67F8-4657-A4DB-4B46AE9C2907}" type="PERCENTAGE">
                      <a:rPr lang="en-US" baseline="0"/>
                      <a:pPr/>
                      <a:t>[PERCENTAGE]</a:t>
                    </a:fld>
                    <a:endParaRPr lang="en-US" baseline="0" dirty="0"/>
                  </a:p>
                </c:rich>
              </c:tx>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A650-4D8F-B34C-715771D16B4C}"/>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Ganadería</c:v>
                </c:pt>
                <c:pt idx="1">
                  <c:v>Otros</c:v>
                </c:pt>
              </c:strCache>
            </c:strRef>
          </c:cat>
          <c:val>
            <c:numRef>
              <c:f>Sheet1!$B$2:$B$3</c:f>
              <c:numCache>
                <c:formatCode>General</c:formatCode>
                <c:ptCount val="2"/>
                <c:pt idx="0">
                  <c:v>33.299999999999997</c:v>
                </c:pt>
                <c:pt idx="1">
                  <c:v>66.599999999999994</c:v>
                </c:pt>
              </c:numCache>
            </c:numRef>
          </c:val>
          <c:extLst>
            <c:ext xmlns:c16="http://schemas.microsoft.com/office/drawing/2014/chart" uri="{C3380CC4-5D6E-409C-BE32-E72D297353CC}">
              <c16:uniqueId val="{00000004-A650-4D8F-B34C-715771D16B4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20" baseline="0">
                <a:solidFill>
                  <a:schemeClr val="tx1">
                    <a:lumMod val="65000"/>
                    <a:lumOff val="35000"/>
                  </a:schemeClr>
                </a:solidFill>
                <a:latin typeface="+mn-lt"/>
                <a:ea typeface="+mn-ea"/>
                <a:cs typeface="+mn-cs"/>
              </a:defRPr>
            </a:pPr>
            <a:r>
              <a:rPr lang="en-US" dirty="0" smtClean="0"/>
              <a:t>Global crop land </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2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Uso global de tierra de cultivo</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90AA-486F-9AED-173E4C82853B}"/>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90AA-486F-9AED-173E4C82853B}"/>
              </c:ext>
            </c:extLst>
          </c:dPt>
          <c:dLbls>
            <c:dLbl>
              <c:idx val="0"/>
              <c:layout/>
              <c:tx>
                <c:rich>
                  <a:bodyPr/>
                  <a:lstStyle/>
                  <a:p>
                    <a:r>
                      <a:rPr lang="en-US" smtClean="0"/>
                      <a:t>Livestock</a:t>
                    </a:r>
                    <a:r>
                      <a:rPr lang="en-US" baseline="0" dirty="0"/>
                      <a:t>
</a:t>
                    </a:r>
                    <a:fld id="{AAD64A5E-BFCF-4400-9F47-CAA48677018E}" type="PERCENTAGE">
                      <a:rPr lang="en-US" baseline="0"/>
                      <a:pPr/>
                      <a:t>[PERCENTAGE]</a:t>
                    </a:fld>
                    <a:endParaRPr lang="en-US" baseline="0" dirty="0"/>
                  </a:p>
                </c:rich>
              </c:tx>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90AA-486F-9AED-173E4C82853B}"/>
                </c:ext>
              </c:extLst>
            </c:dLbl>
            <c:dLbl>
              <c:idx val="1"/>
              <c:layout/>
              <c:tx>
                <c:rich>
                  <a:bodyPr/>
                  <a:lstStyle/>
                  <a:p>
                    <a:r>
                      <a:rPr lang="en-US" smtClean="0"/>
                      <a:t>Others</a:t>
                    </a:r>
                    <a:r>
                      <a:rPr lang="en-US" baseline="0" dirty="0"/>
                      <a:t>
</a:t>
                    </a:r>
                    <a:fld id="{DEEFBC68-84C5-4E80-8262-343CB5DFAE4A}" type="PERCENTAGE">
                      <a:rPr lang="en-US" baseline="0"/>
                      <a:pPr/>
                      <a:t>[PERCENTAGE]</a:t>
                    </a:fld>
                    <a:endParaRPr lang="en-US" baseline="0" dirty="0"/>
                  </a:p>
                </c:rich>
              </c:tx>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90AA-486F-9AED-173E4C82853B}"/>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Ganadería</c:v>
                </c:pt>
                <c:pt idx="1">
                  <c:v>Otros</c:v>
                </c:pt>
              </c:strCache>
            </c:strRef>
          </c:cat>
          <c:val>
            <c:numRef>
              <c:f>Sheet1!$B$2:$B$3</c:f>
              <c:numCache>
                <c:formatCode>General</c:formatCode>
                <c:ptCount val="2"/>
                <c:pt idx="0">
                  <c:v>33.299999999999997</c:v>
                </c:pt>
                <c:pt idx="1">
                  <c:v>66.599999999999994</c:v>
                </c:pt>
              </c:numCache>
            </c:numRef>
          </c:val>
          <c:extLst>
            <c:ext xmlns:c16="http://schemas.microsoft.com/office/drawing/2014/chart" uri="{C3380CC4-5D6E-409C-BE32-E72D297353CC}">
              <c16:uniqueId val="{00000004-90AA-486F-9AED-173E4C82853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9119023237782601"/>
          <c:y val="5.7349199496363343E-2"/>
          <c:w val="0.6137564825901799"/>
          <c:h val="0.81834201827376085"/>
        </c:manualLayout>
      </c:layout>
      <c:pieChart>
        <c:varyColors val="1"/>
        <c:ser>
          <c:idx val="0"/>
          <c:order val="0"/>
          <c:tx>
            <c:strRef>
              <c:f>Sheet1!$B$1</c:f>
              <c:strCache>
                <c:ptCount val="1"/>
                <c:pt idx="0">
                  <c:v>Biomass</c:v>
                </c:pt>
              </c:strCache>
            </c:strRef>
          </c:tx>
          <c:dPt>
            <c:idx val="0"/>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1-FB34-4CD7-AEED-D87D0D7CA7DD}"/>
              </c:ext>
            </c:extLst>
          </c:dPt>
          <c:dPt>
            <c:idx val="1"/>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3-FB34-4CD7-AEED-D87D0D7CA7DD}"/>
              </c:ext>
            </c:extLst>
          </c:dPt>
          <c:dLbls>
            <c:dLbl>
              <c:idx val="0"/>
              <c:layout/>
              <c:tx>
                <c:rich>
                  <a:bodyPr/>
                  <a:lstStyle/>
                  <a:p>
                    <a:r>
                      <a:rPr lang="en-US" dirty="0" smtClean="0"/>
                      <a:t>Forage</a:t>
                    </a:r>
                    <a:r>
                      <a:rPr lang="en-US" baseline="0" dirty="0"/>
                      <a:t>
</a:t>
                    </a:r>
                    <a:fld id="{18A12A4D-215C-469E-AA74-F8BEDE6CE2FD}" type="PERCENTAGE">
                      <a:rPr lang="en-US" baseline="0"/>
                      <a:pPr/>
                      <a:t>[PERCENTAGE]</a:t>
                    </a:fld>
                    <a:endParaRPr lang="en-US" baseline="0" dirty="0"/>
                  </a:p>
                </c:rich>
              </c:tx>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FB34-4CD7-AEED-D87D0D7CA7DD}"/>
                </c:ext>
              </c:extLst>
            </c:dLbl>
            <c:dLbl>
              <c:idx val="1"/>
              <c:layout/>
              <c:tx>
                <c:rich>
                  <a:bodyPr/>
                  <a:lstStyle/>
                  <a:p>
                    <a:r>
                      <a:rPr lang="en-US" smtClean="0"/>
                      <a:t>Grains</a:t>
                    </a:r>
                    <a:r>
                      <a:rPr lang="en-US" baseline="0" dirty="0"/>
                      <a:t>
</a:t>
                    </a:r>
                    <a:fld id="{74FC775E-436A-47B0-BCEE-C55537D26996}" type="PERCENTAGE">
                      <a:rPr lang="en-US" baseline="0"/>
                      <a:pPr/>
                      <a:t>[PERCENTAGE]</a:t>
                    </a:fld>
                    <a:endParaRPr lang="en-US" baseline="0" dirty="0"/>
                  </a:p>
                </c:rich>
              </c:tx>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FB34-4CD7-AEED-D87D0D7CA7DD}"/>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Pastos</c:v>
                </c:pt>
                <c:pt idx="1">
                  <c:v>Granos</c:v>
                </c:pt>
              </c:strCache>
            </c:strRef>
          </c:cat>
          <c:val>
            <c:numRef>
              <c:f>Sheet1!$B$2:$B$3</c:f>
              <c:numCache>
                <c:formatCode>General</c:formatCode>
                <c:ptCount val="2"/>
                <c:pt idx="0">
                  <c:v>2.2999999999999998</c:v>
                </c:pt>
                <c:pt idx="1">
                  <c:v>1.3</c:v>
                </c:pt>
              </c:numCache>
            </c:numRef>
          </c:val>
          <c:extLst>
            <c:ext xmlns:c16="http://schemas.microsoft.com/office/drawing/2014/chart" uri="{C3380CC4-5D6E-409C-BE32-E72D297353CC}">
              <c16:uniqueId val="{00000004-FB34-4CD7-AEED-D87D0D7CA7D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772AFF-F9EE-4120-B668-6CEFFEC55766}" type="datetimeFigureOut">
              <a:rPr lang="en-US" smtClean="0"/>
              <a:t>6/22/2020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65FF9A-C23C-4AA2-8A16-CB4D66B8D2DD}" type="slidenum">
              <a:rPr lang="en-US" smtClean="0"/>
              <a:t>‹#›</a:t>
            </a:fld>
            <a:endParaRPr lang="en-US"/>
          </a:p>
        </p:txBody>
      </p:sp>
    </p:spTree>
    <p:extLst>
      <p:ext uri="{BB962C8B-B14F-4D97-AF65-F5344CB8AC3E}">
        <p14:creationId xmlns:p14="http://schemas.microsoft.com/office/powerpoint/2010/main" val="2197709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AA2F2-909D-4183-A3DF-0CB1FEBFE287}" type="datetimeFigureOut">
              <a:rPr lang="en-US" smtClean="0"/>
              <a:t>6/22/2020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949572-741A-4859-91CF-A0B769C56249}" type="slidenum">
              <a:rPr lang="en-US" smtClean="0"/>
              <a:t>‹#›</a:t>
            </a:fld>
            <a:endParaRPr lang="en-US"/>
          </a:p>
        </p:txBody>
      </p:sp>
    </p:spTree>
    <p:extLst>
      <p:ext uri="{BB962C8B-B14F-4D97-AF65-F5344CB8AC3E}">
        <p14:creationId xmlns:p14="http://schemas.microsoft.com/office/powerpoint/2010/main" val="2343146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virtualwater.eu/"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urworldindata.org/environmental-impacts-of-food#environmental-impacts-of-food-and-agricultur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cafs.cgiar.org/bigfacts/#theme=food-emissio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pdf on </a:t>
            </a:r>
            <a:r>
              <a:rPr lang="en-US" baseline="0" smtClean="0"/>
              <a:t>housekeeping rules</a:t>
            </a:r>
            <a:endParaRPr lang="en-US"/>
          </a:p>
        </p:txBody>
      </p:sp>
      <p:sp>
        <p:nvSpPr>
          <p:cNvPr id="4" name="Slide Number Placeholder 3"/>
          <p:cNvSpPr>
            <a:spLocks noGrp="1"/>
          </p:cNvSpPr>
          <p:nvPr>
            <p:ph type="sldNum" sz="quarter" idx="10"/>
          </p:nvPr>
        </p:nvSpPr>
        <p:spPr/>
        <p:txBody>
          <a:bodyPr/>
          <a:lstStyle/>
          <a:p>
            <a:fld id="{70949572-741A-4859-91CF-A0B769C56249}" type="slidenum">
              <a:rPr lang="en-US" smtClean="0"/>
              <a:t>6</a:t>
            </a:fld>
            <a:endParaRPr lang="en-US"/>
          </a:p>
        </p:txBody>
      </p:sp>
    </p:spTree>
    <p:extLst>
      <p:ext uri="{BB962C8B-B14F-4D97-AF65-F5344CB8AC3E}">
        <p14:creationId xmlns:p14="http://schemas.microsoft.com/office/powerpoint/2010/main" val="1879683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CLEANED tool or the “Comprehensive Livestock Environmental Assessment for Improved Nutrition, a Secured Environment and Sustainable Development along Livestock and Fish Value Chains” tool is a rapid ex - ante environmental impact assessment tool.</a:t>
            </a:r>
          </a:p>
          <a:p>
            <a:r>
              <a:rPr lang="en-GB" sz="1200" kern="1200" dirty="0">
                <a:solidFill>
                  <a:schemeClr val="tx1"/>
                </a:solidFill>
                <a:effectLst/>
                <a:latin typeface="+mn-lt"/>
                <a:ea typeface="+mn-ea"/>
                <a:cs typeface="+mn-cs"/>
              </a:rPr>
              <a:t>The CLEANED tool lets users explore multiple impacts of developing livestock value chains in explicit ways. It models the impact of intensifying livestock along multiple pathways;</a:t>
            </a:r>
          </a:p>
          <a:p>
            <a:r>
              <a:rPr lang="en-GB" sz="1200" kern="1200" dirty="0">
                <a:solidFill>
                  <a:schemeClr val="tx1"/>
                </a:solidFill>
                <a:effectLst/>
                <a:latin typeface="+mn-lt"/>
                <a:ea typeface="+mn-ea"/>
                <a:cs typeface="+mn-cs"/>
              </a:rPr>
              <a:t>greenhouse gas emissions, biodiversity loss, soil health and economic impact.</a:t>
            </a:r>
          </a:p>
          <a:p>
            <a:r>
              <a:rPr lang="en-GB" sz="1200" kern="1200" dirty="0">
                <a:solidFill>
                  <a:schemeClr val="tx1"/>
                </a:solidFill>
                <a:effectLst/>
                <a:latin typeface="+mn-lt"/>
                <a:ea typeface="+mn-ea"/>
                <a:cs typeface="+mn-cs"/>
              </a:rPr>
              <a:t>The CLEANED tool was developed to be used in ongoing innovation processes in value chains to support decisionmakers understanding of the environmental impacts of growth and develop more inclusive and sustainable livestock intensification plans that mitigate the negative impacts and enhance the positive ones.</a:t>
            </a:r>
          </a:p>
        </p:txBody>
      </p:sp>
      <p:sp>
        <p:nvSpPr>
          <p:cNvPr id="4" name="Slide Number Placeholder 3"/>
          <p:cNvSpPr>
            <a:spLocks noGrp="1"/>
          </p:cNvSpPr>
          <p:nvPr>
            <p:ph type="sldNum" sz="quarter" idx="10"/>
          </p:nvPr>
        </p:nvSpPr>
        <p:spPr/>
        <p:txBody>
          <a:bodyPr/>
          <a:lstStyle/>
          <a:p>
            <a:fld id="{7DCAC3AA-F283-4918-B104-EDEDADE143F1}" type="slidenum">
              <a:rPr lang="en-GB" smtClean="0"/>
              <a:t>20</a:t>
            </a:fld>
            <a:endParaRPr lang="en-GB" dirty="0"/>
          </a:p>
        </p:txBody>
      </p:sp>
    </p:spTree>
    <p:extLst>
      <p:ext uri="{BB962C8B-B14F-4D97-AF65-F5344CB8AC3E}">
        <p14:creationId xmlns:p14="http://schemas.microsoft.com/office/powerpoint/2010/main" val="180879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CAC3AA-F283-4918-B104-EDEDADE143F1}" type="slidenum">
              <a:rPr lang="en-GB" smtClean="0"/>
              <a:t>21</a:t>
            </a:fld>
            <a:endParaRPr lang="en-GB"/>
          </a:p>
        </p:txBody>
      </p:sp>
    </p:spTree>
    <p:extLst>
      <p:ext uri="{BB962C8B-B14F-4D97-AF65-F5344CB8AC3E}">
        <p14:creationId xmlns:p14="http://schemas.microsoft.com/office/powerpoint/2010/main" val="284153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949572-741A-4859-91CF-A0B769C56249}" type="slidenum">
              <a:rPr lang="en-US" smtClean="0"/>
              <a:t>22</a:t>
            </a:fld>
            <a:endParaRPr lang="en-US"/>
          </a:p>
        </p:txBody>
      </p:sp>
    </p:spTree>
    <p:extLst>
      <p:ext uri="{BB962C8B-B14F-4D97-AF65-F5344CB8AC3E}">
        <p14:creationId xmlns:p14="http://schemas.microsoft.com/office/powerpoint/2010/main" val="2917314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CAC3AA-F283-4918-B104-EDEDADE143F1}" type="slidenum">
              <a:rPr lang="en-GB" smtClean="0"/>
              <a:t>23</a:t>
            </a:fld>
            <a:endParaRPr lang="en-GB"/>
          </a:p>
        </p:txBody>
      </p:sp>
    </p:spTree>
    <p:extLst>
      <p:ext uri="{BB962C8B-B14F-4D97-AF65-F5344CB8AC3E}">
        <p14:creationId xmlns:p14="http://schemas.microsoft.com/office/powerpoint/2010/main" val="907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shows better economic as well</a:t>
            </a:r>
          </a:p>
          <a:p>
            <a:endParaRPr lang="en-GB" dirty="0"/>
          </a:p>
          <a:p>
            <a:r>
              <a:rPr lang="en-GB" dirty="0"/>
              <a:t>You won’t get all of them green and improved because to the realities of trade of environment, social and economic</a:t>
            </a:r>
          </a:p>
          <a:p>
            <a:endParaRPr lang="en-GB" dirty="0"/>
          </a:p>
          <a:p>
            <a:r>
              <a:rPr lang="en-GB" dirty="0"/>
              <a:t>So you should look to improve in a sustainable manner</a:t>
            </a:r>
          </a:p>
          <a:p>
            <a:endParaRPr lang="en-GB" dirty="0"/>
          </a:p>
          <a:p>
            <a:r>
              <a:rPr lang="en-GB" dirty="0"/>
              <a:t>5 minutes on creating alternative scenario</a:t>
            </a:r>
          </a:p>
        </p:txBody>
      </p:sp>
      <p:sp>
        <p:nvSpPr>
          <p:cNvPr id="4" name="Slide Number Placeholder 3"/>
          <p:cNvSpPr>
            <a:spLocks noGrp="1"/>
          </p:cNvSpPr>
          <p:nvPr>
            <p:ph type="sldNum" sz="quarter" idx="10"/>
          </p:nvPr>
        </p:nvSpPr>
        <p:spPr/>
        <p:txBody>
          <a:bodyPr/>
          <a:lstStyle/>
          <a:p>
            <a:fld id="{7DCAC3AA-F283-4918-B104-EDEDADE143F1}" type="slidenum">
              <a:rPr lang="en-GB" smtClean="0"/>
              <a:t>24</a:t>
            </a:fld>
            <a:endParaRPr lang="en-GB"/>
          </a:p>
        </p:txBody>
      </p:sp>
    </p:spTree>
    <p:extLst>
      <p:ext uri="{BB962C8B-B14F-4D97-AF65-F5344CB8AC3E}">
        <p14:creationId xmlns:p14="http://schemas.microsoft.com/office/powerpoint/2010/main" val="4056025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to the actual. PDF, website and show this</a:t>
            </a:r>
            <a:endParaRPr lang="en-US" dirty="0"/>
          </a:p>
        </p:txBody>
      </p:sp>
      <p:sp>
        <p:nvSpPr>
          <p:cNvPr id="4" name="Slide Number Placeholder 3"/>
          <p:cNvSpPr>
            <a:spLocks noGrp="1"/>
          </p:cNvSpPr>
          <p:nvPr>
            <p:ph type="sldNum" sz="quarter" idx="10"/>
          </p:nvPr>
        </p:nvSpPr>
        <p:spPr/>
        <p:txBody>
          <a:bodyPr/>
          <a:lstStyle/>
          <a:p>
            <a:fld id="{70949572-741A-4859-91CF-A0B769C56249}" type="slidenum">
              <a:rPr lang="en-US" smtClean="0"/>
              <a:t>7</a:t>
            </a:fld>
            <a:endParaRPr lang="en-US"/>
          </a:p>
        </p:txBody>
      </p:sp>
    </p:spTree>
    <p:extLst>
      <p:ext uri="{BB962C8B-B14F-4D97-AF65-F5344CB8AC3E}">
        <p14:creationId xmlns:p14="http://schemas.microsoft.com/office/powerpoint/2010/main" val="745472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https://livestockdata.org/data-object/exploring-landscape-livestock-facts</a:t>
            </a:r>
          </a:p>
          <a:p>
            <a:r>
              <a:rPr lang="en-US" altLang="en-US" dirty="0" smtClean="0">
                <a:solidFill>
                  <a:srgbClr val="C00000"/>
                </a:solidFill>
              </a:rPr>
              <a:t>Livestock</a:t>
            </a:r>
            <a:r>
              <a:rPr lang="en-US" altLang="en-US" dirty="0" smtClean="0">
                <a:solidFill>
                  <a:srgbClr val="C00000"/>
                </a:solidFill>
                <a:latin typeface="Calibri body"/>
              </a:rPr>
              <a:t> </a:t>
            </a:r>
            <a:r>
              <a:rPr lang="en-US" altLang="en-US" dirty="0" smtClean="0">
                <a:solidFill>
                  <a:srgbClr val="C00000"/>
                </a:solidFill>
              </a:rPr>
              <a:t>is important:</a:t>
            </a:r>
          </a:p>
          <a:p>
            <a:pPr marL="742950" lvl="1" indent="-285750">
              <a:buFont typeface="Arial" panose="020B0604020202020204" pitchFamily="34" charset="0"/>
              <a:buChar char="•"/>
              <a:defRPr/>
            </a:pPr>
            <a:r>
              <a:rPr lang="en-US" sz="2000" dirty="0" smtClean="0"/>
              <a:t>Employment, income </a:t>
            </a:r>
          </a:p>
          <a:p>
            <a:pPr marL="742950" lvl="1" indent="-285750">
              <a:buFont typeface="Arial" panose="020B0604020202020204" pitchFamily="34" charset="0"/>
              <a:buChar char="•"/>
              <a:defRPr/>
            </a:pPr>
            <a:r>
              <a:rPr lang="en-US" sz="2000" dirty="0" smtClean="0"/>
              <a:t>Economy</a:t>
            </a:r>
          </a:p>
          <a:p>
            <a:pPr marL="742950" lvl="1" indent="-285750">
              <a:buFont typeface="Arial" panose="020B0604020202020204" pitchFamily="34" charset="0"/>
              <a:buChar char="•"/>
              <a:defRPr/>
            </a:pPr>
            <a:r>
              <a:rPr lang="en-US" sz="2000" dirty="0" smtClean="0"/>
              <a:t>Food and nutrition</a:t>
            </a:r>
          </a:p>
          <a:p>
            <a:pPr marL="800100" lvl="1" indent="-342900">
              <a:buFont typeface="Arial" panose="020B0604020202020204" pitchFamily="34" charset="0"/>
              <a:buChar char="•"/>
              <a:defRPr/>
            </a:pPr>
            <a:r>
              <a:rPr lang="en-US" sz="2000" dirty="0" smtClean="0"/>
              <a:t>Cultural value</a:t>
            </a:r>
          </a:p>
          <a:p>
            <a:pPr marL="800100" lvl="1" indent="-342900">
              <a:buFont typeface="Arial" panose="020B0604020202020204" pitchFamily="34" charset="0"/>
              <a:buChar char="•"/>
              <a:defRPr/>
            </a:pPr>
            <a:r>
              <a:rPr lang="en-US" sz="2000" dirty="0" smtClean="0"/>
              <a:t>Resilience and risk management</a:t>
            </a:r>
          </a:p>
          <a:p>
            <a:pPr marL="800100" lvl="1" indent="-342900">
              <a:buFont typeface="Arial" panose="020B0604020202020204" pitchFamily="34" charset="0"/>
              <a:buChar char="•"/>
              <a:defRPr/>
            </a:pPr>
            <a:r>
              <a:rPr lang="en-US" sz="2000" dirty="0" smtClean="0"/>
              <a:t>Environment nutrient recycling </a:t>
            </a:r>
          </a:p>
          <a:p>
            <a:pPr marL="742950" lvl="1" indent="-285750">
              <a:buFont typeface="Courier New" panose="02070309020205020404" pitchFamily="49" charset="0"/>
              <a:buChar char="o"/>
            </a:pPr>
            <a:endParaRPr lang="en-US" dirty="0" smtClean="0"/>
          </a:p>
          <a:p>
            <a:endParaRPr lang="en-US" dirty="0"/>
          </a:p>
        </p:txBody>
      </p:sp>
      <p:sp>
        <p:nvSpPr>
          <p:cNvPr id="4" name="Slide Number Placeholder 3"/>
          <p:cNvSpPr>
            <a:spLocks noGrp="1"/>
          </p:cNvSpPr>
          <p:nvPr>
            <p:ph type="sldNum" sz="quarter" idx="10"/>
          </p:nvPr>
        </p:nvSpPr>
        <p:spPr/>
        <p:txBody>
          <a:bodyPr/>
          <a:lstStyle/>
          <a:p>
            <a:fld id="{70949572-741A-4859-91CF-A0B769C56249}" type="slidenum">
              <a:rPr lang="en-US" smtClean="0"/>
              <a:t>10</a:t>
            </a:fld>
            <a:endParaRPr lang="en-US"/>
          </a:p>
        </p:txBody>
      </p:sp>
    </p:spTree>
    <p:extLst>
      <p:ext uri="{BB962C8B-B14F-4D97-AF65-F5344CB8AC3E}">
        <p14:creationId xmlns:p14="http://schemas.microsoft.com/office/powerpoint/2010/main" val="925479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949572-741A-4859-91CF-A0B769C56249}" type="slidenum">
              <a:rPr lang="en-US" smtClean="0"/>
              <a:t>11</a:t>
            </a:fld>
            <a:endParaRPr lang="en-US"/>
          </a:p>
        </p:txBody>
      </p:sp>
    </p:spTree>
    <p:extLst>
      <p:ext uri="{BB962C8B-B14F-4D97-AF65-F5344CB8AC3E}">
        <p14:creationId xmlns:p14="http://schemas.microsoft.com/office/powerpoint/2010/main" val="1843356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GB" noProof="1" smtClean="0"/>
              <a:t>Agricultural land: 70% used for livestock</a:t>
            </a:r>
          </a:p>
          <a:p>
            <a:pPr>
              <a:lnSpc>
                <a:spcPct val="150000"/>
              </a:lnSpc>
            </a:pPr>
            <a:r>
              <a:rPr lang="en-GB" noProof="1" smtClean="0"/>
              <a:t>Arable land: 40%</a:t>
            </a:r>
          </a:p>
          <a:p>
            <a:pPr>
              <a:lnSpc>
                <a:spcPct val="150000"/>
              </a:lnSpc>
            </a:pPr>
            <a:r>
              <a:rPr lang="en-GB" noProof="1" smtClean="0"/>
              <a:t>Fresh water: 8%						</a:t>
            </a:r>
          </a:p>
          <a:p>
            <a:pPr>
              <a:lnSpc>
                <a:spcPct val="150000"/>
              </a:lnSpc>
            </a:pPr>
            <a:r>
              <a:rPr lang="en-GB" noProof="1" smtClean="0"/>
              <a:t>Loss of biodiversity, e.g through deforestation</a:t>
            </a:r>
          </a:p>
        </p:txBody>
      </p:sp>
      <p:sp>
        <p:nvSpPr>
          <p:cNvPr id="4" name="Slide Number Placeholder 3"/>
          <p:cNvSpPr>
            <a:spLocks noGrp="1"/>
          </p:cNvSpPr>
          <p:nvPr>
            <p:ph type="sldNum" sz="quarter" idx="10"/>
          </p:nvPr>
        </p:nvSpPr>
        <p:spPr/>
        <p:txBody>
          <a:bodyPr/>
          <a:lstStyle/>
          <a:p>
            <a:fld id="{70949572-741A-4859-91CF-A0B769C56249}" type="slidenum">
              <a:rPr lang="en-US" smtClean="0"/>
              <a:t>12</a:t>
            </a:fld>
            <a:endParaRPr lang="en-US"/>
          </a:p>
        </p:txBody>
      </p:sp>
    </p:spTree>
    <p:extLst>
      <p:ext uri="{BB962C8B-B14F-4D97-AF65-F5344CB8AC3E}">
        <p14:creationId xmlns:p14="http://schemas.microsoft.com/office/powerpoint/2010/main" val="799467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http://virtualwater.eu/</a:t>
            </a:r>
            <a:endParaRPr lang="en-US" dirty="0"/>
          </a:p>
        </p:txBody>
      </p:sp>
      <p:sp>
        <p:nvSpPr>
          <p:cNvPr id="4" name="Slide Number Placeholder 3"/>
          <p:cNvSpPr>
            <a:spLocks noGrp="1"/>
          </p:cNvSpPr>
          <p:nvPr>
            <p:ph type="sldNum" sz="quarter" idx="10"/>
          </p:nvPr>
        </p:nvSpPr>
        <p:spPr/>
        <p:txBody>
          <a:bodyPr/>
          <a:lstStyle/>
          <a:p>
            <a:fld id="{70949572-741A-4859-91CF-A0B769C56249}" type="slidenum">
              <a:rPr lang="en-US" smtClean="0"/>
              <a:t>13</a:t>
            </a:fld>
            <a:endParaRPr lang="en-US"/>
          </a:p>
        </p:txBody>
      </p:sp>
    </p:spTree>
    <p:extLst>
      <p:ext uri="{BB962C8B-B14F-4D97-AF65-F5344CB8AC3E}">
        <p14:creationId xmlns:p14="http://schemas.microsoft.com/office/powerpoint/2010/main" val="363347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https://ourworldindata.org/environmental-impacts-of-food#environmental-impacts-of-food-and-agriculture</a:t>
            </a:r>
            <a:r>
              <a:rPr lang="en-US" dirty="0" smtClean="0"/>
              <a:t>  : quickly show the cite</a:t>
            </a:r>
            <a:endParaRPr lang="en-US" dirty="0"/>
          </a:p>
        </p:txBody>
      </p:sp>
      <p:sp>
        <p:nvSpPr>
          <p:cNvPr id="4" name="Slide Number Placeholder 3"/>
          <p:cNvSpPr>
            <a:spLocks noGrp="1"/>
          </p:cNvSpPr>
          <p:nvPr>
            <p:ph type="sldNum" sz="quarter" idx="10"/>
          </p:nvPr>
        </p:nvSpPr>
        <p:spPr/>
        <p:txBody>
          <a:bodyPr/>
          <a:lstStyle/>
          <a:p>
            <a:fld id="{70949572-741A-4859-91CF-A0B769C56249}" type="slidenum">
              <a:rPr lang="en-US" smtClean="0"/>
              <a:t>14</a:t>
            </a:fld>
            <a:endParaRPr lang="en-US"/>
          </a:p>
        </p:txBody>
      </p:sp>
    </p:spTree>
    <p:extLst>
      <p:ext uri="{BB962C8B-B14F-4D97-AF65-F5344CB8AC3E}">
        <p14:creationId xmlns:p14="http://schemas.microsoft.com/office/powerpoint/2010/main" val="2428420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https://ccafs.cgiar.org/bigfacts/#theme=food-emissions</a:t>
            </a:r>
            <a:endParaRPr lang="en-US" dirty="0"/>
          </a:p>
        </p:txBody>
      </p:sp>
      <p:sp>
        <p:nvSpPr>
          <p:cNvPr id="4" name="Slide Number Placeholder 3"/>
          <p:cNvSpPr>
            <a:spLocks noGrp="1"/>
          </p:cNvSpPr>
          <p:nvPr>
            <p:ph type="sldNum" sz="quarter" idx="10"/>
          </p:nvPr>
        </p:nvSpPr>
        <p:spPr/>
        <p:txBody>
          <a:bodyPr/>
          <a:lstStyle/>
          <a:p>
            <a:fld id="{70949572-741A-4859-91CF-A0B769C56249}" type="slidenum">
              <a:rPr lang="en-US" smtClean="0"/>
              <a:t>15</a:t>
            </a:fld>
            <a:endParaRPr lang="en-US"/>
          </a:p>
        </p:txBody>
      </p:sp>
    </p:spTree>
    <p:extLst>
      <p:ext uri="{BB962C8B-B14F-4D97-AF65-F5344CB8AC3E}">
        <p14:creationId xmlns:p14="http://schemas.microsoft.com/office/powerpoint/2010/main" val="3903987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CLEANED tool or the “Comprehensive Livestock Environmental Assessment for Improved Nutrition, a Secured Environment and Sustainable Development along Livestock and Fish Value Chains” tool is a rapid ex - ante environmental impact assessment tool.</a:t>
            </a:r>
          </a:p>
          <a:p>
            <a:r>
              <a:rPr lang="en-GB" sz="1200" kern="1200" dirty="0">
                <a:solidFill>
                  <a:schemeClr val="tx1"/>
                </a:solidFill>
                <a:effectLst/>
                <a:latin typeface="+mn-lt"/>
                <a:ea typeface="+mn-ea"/>
                <a:cs typeface="+mn-cs"/>
              </a:rPr>
              <a:t>The CLEANED tool lets users explore multiple impacts of developing livestock value chains in explicit ways. It models the impact of intensifying livestock along multiple pathways;</a:t>
            </a:r>
          </a:p>
          <a:p>
            <a:r>
              <a:rPr lang="en-GB" sz="1200" kern="1200" dirty="0">
                <a:solidFill>
                  <a:schemeClr val="tx1"/>
                </a:solidFill>
                <a:effectLst/>
                <a:latin typeface="+mn-lt"/>
                <a:ea typeface="+mn-ea"/>
                <a:cs typeface="+mn-cs"/>
              </a:rPr>
              <a:t>greenhouse gas emissions, biodiversity loss, soil health and economic impact.</a:t>
            </a:r>
          </a:p>
          <a:p>
            <a:r>
              <a:rPr lang="en-GB" sz="1200" kern="1200" dirty="0">
                <a:solidFill>
                  <a:schemeClr val="tx1"/>
                </a:solidFill>
                <a:effectLst/>
                <a:latin typeface="+mn-lt"/>
                <a:ea typeface="+mn-ea"/>
                <a:cs typeface="+mn-cs"/>
              </a:rPr>
              <a:t>The CLEANED tool was developed to be used in ongoing innovation processes in value chains to support decisionmakers understanding of the environmental impacts of growth and develop more inclusive and sustainable livestock intensification plans that mitigate the negative impacts and enhance the positive ones.</a:t>
            </a:r>
          </a:p>
        </p:txBody>
      </p:sp>
      <p:sp>
        <p:nvSpPr>
          <p:cNvPr id="4" name="Slide Number Placeholder 3"/>
          <p:cNvSpPr>
            <a:spLocks noGrp="1"/>
          </p:cNvSpPr>
          <p:nvPr>
            <p:ph type="sldNum" sz="quarter" idx="10"/>
          </p:nvPr>
        </p:nvSpPr>
        <p:spPr/>
        <p:txBody>
          <a:bodyPr/>
          <a:lstStyle/>
          <a:p>
            <a:fld id="{7DCAC3AA-F283-4918-B104-EDEDADE143F1}" type="slidenum">
              <a:rPr lang="en-GB" smtClean="0"/>
              <a:t>19</a:t>
            </a:fld>
            <a:endParaRPr lang="en-GB" dirty="0"/>
          </a:p>
        </p:txBody>
      </p:sp>
    </p:spTree>
    <p:extLst>
      <p:ext uri="{BB962C8B-B14F-4D97-AF65-F5344CB8AC3E}">
        <p14:creationId xmlns:p14="http://schemas.microsoft.com/office/powerpoint/2010/main" val="1126525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00" y="1686385"/>
            <a:ext cx="5654468" cy="2387600"/>
          </a:xfrm>
        </p:spPr>
        <p:txBody>
          <a:bodyPr anchor="t">
            <a:normAutofit/>
          </a:bodyPr>
          <a:lstStyle>
            <a:lvl1pPr algn="l">
              <a:defRPr sz="3600"/>
            </a:lvl1pPr>
          </a:lstStyle>
          <a:p>
            <a:r>
              <a:rPr lang="en-US" dirty="0" smtClean="0"/>
              <a:t>Presentation title (max 4 lines)</a:t>
            </a:r>
            <a:endParaRPr lang="en-US" dirty="0"/>
          </a:p>
        </p:txBody>
      </p:sp>
      <p:sp>
        <p:nvSpPr>
          <p:cNvPr id="3" name="Subtitle 2"/>
          <p:cNvSpPr>
            <a:spLocks noGrp="1"/>
          </p:cNvSpPr>
          <p:nvPr>
            <p:ph type="subTitle" idx="1" hasCustomPrompt="1"/>
          </p:nvPr>
        </p:nvSpPr>
        <p:spPr>
          <a:xfrm>
            <a:off x="6096000" y="4328429"/>
            <a:ext cx="5654468" cy="2380019"/>
          </a:xfrm>
        </p:spPr>
        <p:txBody>
          <a:bodyPr>
            <a:normAutofit/>
          </a:bodyPr>
          <a:lstStyle>
            <a:lvl1pPr marL="0" indent="0" algn="l">
              <a:buNone/>
              <a:defRPr sz="2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Author</a:t>
            </a:r>
          </a:p>
        </p:txBody>
      </p:sp>
    </p:spTree>
    <p:extLst>
      <p:ext uri="{BB962C8B-B14F-4D97-AF65-F5344CB8AC3E}">
        <p14:creationId xmlns:p14="http://schemas.microsoft.com/office/powerpoint/2010/main" val="3062499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6"/>
          <p:cNvSpPr>
            <a:spLocks noGrp="1"/>
          </p:cNvSpPr>
          <p:nvPr>
            <p:ph type="title" hasCustomPrompt="1"/>
          </p:nvPr>
        </p:nvSpPr>
        <p:spPr>
          <a:xfrm>
            <a:off x="6096537" y="2744330"/>
            <a:ext cx="5654138" cy="1289286"/>
          </a:xfrm>
        </p:spPr>
        <p:txBody>
          <a:bodyPr>
            <a:noAutofit/>
          </a:bodyPr>
          <a:lstStyle>
            <a:lvl1pPr algn="ctr">
              <a:defRPr sz="7200" baseline="0">
                <a:solidFill>
                  <a:schemeClr val="bg1"/>
                </a:solidFill>
              </a:defRPr>
            </a:lvl1pPr>
          </a:lstStyle>
          <a:p>
            <a:r>
              <a:rPr lang="en-US" dirty="0" smtClean="0"/>
              <a:t>Text here</a:t>
            </a:r>
            <a:endParaRPr lang="en-US" dirty="0"/>
          </a:p>
        </p:txBody>
      </p:sp>
      <p:sp>
        <p:nvSpPr>
          <p:cNvPr id="12" name="Text Placeholder 11"/>
          <p:cNvSpPr>
            <a:spLocks noGrp="1"/>
          </p:cNvSpPr>
          <p:nvPr>
            <p:ph type="body" sz="quarter" idx="10"/>
          </p:nvPr>
        </p:nvSpPr>
        <p:spPr>
          <a:xfrm>
            <a:off x="6096000" y="4358073"/>
            <a:ext cx="5654675" cy="1854200"/>
          </a:xfrm>
        </p:spPr>
        <p:txBody>
          <a:bodyPr>
            <a:normAutofit/>
          </a:bodyPr>
          <a:lstStyle>
            <a:lvl1pPr marL="0" indent="0" algn="ctr">
              <a:buNone/>
              <a:defRPr sz="2200">
                <a:solidFill>
                  <a:schemeClr val="bg1"/>
                </a:solidFill>
              </a:defRPr>
            </a:lvl1pPr>
            <a:lvl2pPr marL="457200" indent="0" algn="ctr">
              <a:buNone/>
              <a:defRPr sz="2000">
                <a:solidFill>
                  <a:srgbClr val="FFCD33"/>
                </a:solidFill>
              </a:defRPr>
            </a:lvl2pPr>
            <a:lvl3pPr marL="914400" indent="0" algn="ctr">
              <a:buNone/>
              <a:defRPr sz="2000">
                <a:solidFill>
                  <a:srgbClr val="FFCD33"/>
                </a:solidFill>
              </a:defRPr>
            </a:lvl3pPr>
            <a:lvl4pPr marL="1371600" indent="0" algn="ctr">
              <a:buNone/>
              <a:defRPr sz="2000">
                <a:solidFill>
                  <a:srgbClr val="FFCD33"/>
                </a:solidFill>
              </a:defRPr>
            </a:lvl4pPr>
            <a:lvl5pPr marL="1828800" indent="0" algn="ctr">
              <a:buNone/>
              <a:defRPr sz="2000">
                <a:solidFill>
                  <a:srgbClr val="FFCD33"/>
                </a:solidFill>
              </a:defRPr>
            </a:lvl5pPr>
          </a:lstStyle>
          <a:p>
            <a:pPr lvl="0"/>
            <a:r>
              <a:rPr lang="en-US" smtClean="0"/>
              <a:t>Edit Master text styles</a:t>
            </a:r>
          </a:p>
        </p:txBody>
      </p:sp>
    </p:spTree>
    <p:extLst>
      <p:ext uri="{BB962C8B-B14F-4D97-AF65-F5344CB8AC3E}">
        <p14:creationId xmlns:p14="http://schemas.microsoft.com/office/powerpoint/2010/main" val="357581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0" y="365125"/>
            <a:ext cx="10515600" cy="1053477"/>
          </a:xfrm>
        </p:spPr>
        <p:txBody>
          <a:bodyPr/>
          <a:lstStyle/>
          <a:p>
            <a:r>
              <a:rPr lang="en-US" dirty="0" smtClean="0"/>
              <a:t>Title here (2 lines max)</a:t>
            </a:r>
            <a:endParaRPr lang="en-US" dirty="0"/>
          </a:p>
        </p:txBody>
      </p:sp>
      <p:sp>
        <p:nvSpPr>
          <p:cNvPr id="3" name="Content Placeholder 2"/>
          <p:cNvSpPr>
            <a:spLocks noGrp="1"/>
          </p:cNvSpPr>
          <p:nvPr>
            <p:ph idx="1"/>
          </p:nvPr>
        </p:nvSpPr>
        <p:spPr>
          <a:xfrm>
            <a:off x="838200" y="1620526"/>
            <a:ext cx="10515600" cy="4351338"/>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2133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0" y="365126"/>
            <a:ext cx="10515600" cy="1087660"/>
          </a:xfrm>
        </p:spPr>
        <p:txBody>
          <a:bodyPr/>
          <a:lstStyle/>
          <a:p>
            <a:r>
              <a:rPr lang="en-US" dirty="0" smtClean="0"/>
              <a:t>Title here (2 lines max)</a:t>
            </a:r>
            <a:endParaRPr lang="en-US" dirty="0"/>
          </a:p>
        </p:txBody>
      </p:sp>
    </p:spTree>
    <p:extLst>
      <p:ext uri="{BB962C8B-B14F-4D97-AF65-F5344CB8AC3E}">
        <p14:creationId xmlns:p14="http://schemas.microsoft.com/office/powerpoint/2010/main" val="1183122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age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838200" y="2185923"/>
            <a:ext cx="10515600" cy="1087660"/>
          </a:xfrm>
        </p:spPr>
        <p:txBody>
          <a:bodyPr>
            <a:normAutofit/>
          </a:bodyPr>
          <a:lstStyle>
            <a:lvl1pPr algn="ctr">
              <a:defRPr sz="6000" baseline="0">
                <a:solidFill>
                  <a:schemeClr val="bg1"/>
                </a:solidFill>
              </a:defRPr>
            </a:lvl1pPr>
          </a:lstStyle>
          <a:p>
            <a:r>
              <a:rPr lang="en-US" dirty="0" smtClean="0"/>
              <a:t>Page Break Title</a:t>
            </a:r>
            <a:endParaRPr lang="en-US" dirty="0"/>
          </a:p>
        </p:txBody>
      </p:sp>
    </p:spTree>
    <p:extLst>
      <p:ext uri="{BB962C8B-B14F-4D97-AF65-F5344CB8AC3E}">
        <p14:creationId xmlns:p14="http://schemas.microsoft.com/office/powerpoint/2010/main" val="176129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1409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1"/>
          <p:cNvSpPr txBox="1"/>
          <p:nvPr userDrawn="1"/>
        </p:nvSpPr>
        <p:spPr>
          <a:xfrm>
            <a:off x="1476936" y="2030506"/>
            <a:ext cx="9238129" cy="1015663"/>
          </a:xfrm>
          <a:prstGeom prst="rect">
            <a:avLst/>
          </a:prstGeom>
          <a:noFill/>
        </p:spPr>
        <p:txBody>
          <a:bodyPr wrap="square" rtlCol="0">
            <a:spAutoFit/>
          </a:bodyPr>
          <a:lstStyle/>
          <a:p>
            <a:pPr algn="ctr"/>
            <a:r>
              <a:rPr lang="en-US" sz="6000" dirty="0" smtClean="0">
                <a:solidFill>
                  <a:schemeClr val="bg1"/>
                </a:solidFill>
              </a:rPr>
              <a:t>Page Break Title</a:t>
            </a:r>
          </a:p>
        </p:txBody>
      </p:sp>
    </p:spTree>
    <p:extLst>
      <p:ext uri="{BB962C8B-B14F-4D97-AF65-F5344CB8AC3E}">
        <p14:creationId xmlns:p14="http://schemas.microsoft.com/office/powerpoint/2010/main" val="331730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ckground photo&amp;tex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r>
              <a:rPr lang="en-US" smtClean="0"/>
              <a:t>Click icon to add picture</a:t>
            </a:r>
            <a:endParaRPr lang="en-US"/>
          </a:p>
        </p:txBody>
      </p:sp>
      <p:sp>
        <p:nvSpPr>
          <p:cNvPr id="2" name="Title 1"/>
          <p:cNvSpPr>
            <a:spLocks noGrp="1"/>
          </p:cNvSpPr>
          <p:nvPr>
            <p:ph type="title"/>
          </p:nvPr>
        </p:nvSpPr>
        <p:spPr>
          <a:xfrm>
            <a:off x="0" y="687938"/>
            <a:ext cx="5289846" cy="1600200"/>
          </a:xfrm>
          <a:solidFill>
            <a:srgbClr val="FFFFFF">
              <a:alpha val="60000"/>
            </a:srgbClr>
          </a:solidFill>
        </p:spPr>
        <p:txBody>
          <a:bodyPr anchor="b"/>
          <a:lstStyle>
            <a:lvl1pPr marL="365760">
              <a:defRPr sz="3200"/>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1" y="2356500"/>
            <a:ext cx="5289846" cy="3941750"/>
          </a:xfrm>
          <a:solidFill>
            <a:srgbClr val="FFFFFF">
              <a:alpha val="60000"/>
            </a:srgbClr>
          </a:solidFill>
        </p:spPr>
        <p:txBody>
          <a:bodyPr/>
          <a:lstStyle>
            <a:lvl1pPr marL="640080" indent="-285750">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Tree>
    <p:extLst>
      <p:ext uri="{BB962C8B-B14F-4D97-AF65-F5344CB8AC3E}">
        <p14:creationId xmlns:p14="http://schemas.microsoft.com/office/powerpoint/2010/main" val="3418677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148" y="435709"/>
            <a:ext cx="10977073" cy="931365"/>
          </a:xfrm>
        </p:spPr>
        <p:txBody>
          <a:bodyPr anchor="t">
            <a:normAutofit/>
          </a:bodyPr>
          <a:lstStyle>
            <a:lvl1pPr>
              <a:defRPr lang="en-US" sz="3600" b="1" kern="1200" baseline="0" dirty="0">
                <a:solidFill>
                  <a:srgbClr val="003366"/>
                </a:solidFill>
                <a:latin typeface="+mn-lt"/>
                <a:ea typeface="+mj-ea"/>
                <a:cs typeface="+mj-cs"/>
              </a:defRPr>
            </a:lvl1pPr>
          </a:lstStyle>
          <a:p>
            <a:r>
              <a:rPr lang="en-US" dirty="0" smtClean="0"/>
              <a:t>Title here (2 lines max)</a:t>
            </a:r>
            <a:endParaRPr lang="en-US" dirty="0"/>
          </a:p>
        </p:txBody>
      </p:sp>
      <p:sp>
        <p:nvSpPr>
          <p:cNvPr id="3" name="Picture Placeholder 2"/>
          <p:cNvSpPr>
            <a:spLocks noGrp="1"/>
          </p:cNvSpPr>
          <p:nvPr>
            <p:ph type="pic" idx="1"/>
          </p:nvPr>
        </p:nvSpPr>
        <p:spPr>
          <a:xfrm>
            <a:off x="6375161" y="1632247"/>
            <a:ext cx="5964965" cy="38115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17598" y="1632246"/>
            <a:ext cx="5219178" cy="3811588"/>
          </a:xfrm>
        </p:spPr>
        <p:txBody>
          <a:bodyPr>
            <a:normAutofit/>
          </a:bodyPr>
          <a:lstStyle>
            <a:lvl1pPr marL="285750" indent="-285750">
              <a:buFont typeface="Arial" panose="020B0604020202020204" pitchFamily="34" charset="0"/>
              <a:buChar char="•"/>
              <a:defRPr sz="2400">
                <a:solidFill>
                  <a:srgbClr val="3B3838"/>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47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1_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148" y="435709"/>
            <a:ext cx="10977073" cy="931365"/>
          </a:xfrm>
        </p:spPr>
        <p:txBody>
          <a:bodyPr anchor="t">
            <a:normAutofit/>
          </a:bodyPr>
          <a:lstStyle>
            <a:lvl1pPr>
              <a:defRPr lang="en-US" sz="3600" b="1" kern="1200" baseline="0" dirty="0">
                <a:solidFill>
                  <a:srgbClr val="003366"/>
                </a:solidFill>
                <a:latin typeface="+mn-lt"/>
                <a:ea typeface="+mj-ea"/>
                <a:cs typeface="+mj-cs"/>
              </a:defRPr>
            </a:lvl1pPr>
          </a:lstStyle>
          <a:p>
            <a:r>
              <a:rPr lang="en-US" dirty="0" smtClean="0"/>
              <a:t>Title here (2 lines max)</a:t>
            </a:r>
            <a:endParaRPr lang="en-US" dirty="0"/>
          </a:p>
        </p:txBody>
      </p:sp>
      <p:sp>
        <p:nvSpPr>
          <p:cNvPr id="3" name="Picture Placeholder 2"/>
          <p:cNvSpPr>
            <a:spLocks noGrp="1"/>
          </p:cNvSpPr>
          <p:nvPr>
            <p:ph type="pic" idx="1"/>
          </p:nvPr>
        </p:nvSpPr>
        <p:spPr>
          <a:xfrm>
            <a:off x="6375161" y="1632247"/>
            <a:ext cx="5964965" cy="38115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17598" y="1632246"/>
            <a:ext cx="5219178" cy="3811588"/>
          </a:xfrm>
        </p:spPr>
        <p:txBody>
          <a:bodyPr>
            <a:normAutofit/>
          </a:bodyPr>
          <a:lstStyle>
            <a:lvl1pPr marL="285750" indent="-285750">
              <a:buFont typeface="Arial" panose="020B0604020202020204" pitchFamily="34" charset="0"/>
              <a:buChar char="•"/>
              <a:defRPr sz="2400">
                <a:solidFill>
                  <a:srgbClr val="3B3838"/>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1224395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147481"/>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3813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2" r:id="rId4"/>
    <p:sldLayoutId id="2147483655" r:id="rId5"/>
    <p:sldLayoutId id="2147483661" r:id="rId6"/>
    <p:sldLayoutId id="2147483656" r:id="rId7"/>
    <p:sldLayoutId id="2147483657" r:id="rId8"/>
    <p:sldLayoutId id="2147483660" r:id="rId9"/>
    <p:sldLayoutId id="2147483659" r:id="rId10"/>
  </p:sldLayoutIdLst>
  <p:txStyles>
    <p:titleStyle>
      <a:lvl1pPr algn="l" defTabSz="914400" rtl="0" eaLnBrk="1" latinLnBrk="0" hangingPunct="1">
        <a:lnSpc>
          <a:spcPct val="90000"/>
        </a:lnSpc>
        <a:spcBef>
          <a:spcPct val="0"/>
        </a:spcBef>
        <a:buNone/>
        <a:defRPr sz="3600" b="1" kern="1200">
          <a:solidFill>
            <a:srgbClr val="003366"/>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B383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B3838"/>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B3838"/>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B3838"/>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B383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leaned@cgiar.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chart" Target="../charts/chart4.xml"/><Relationship Id="rId13" Type="http://schemas.openxmlformats.org/officeDocument/2006/relationships/image" Target="../media/image23.png"/><Relationship Id="rId3" Type="http://schemas.openxmlformats.org/officeDocument/2006/relationships/chart" Target="../charts/chart1.xml"/><Relationship Id="rId7" Type="http://schemas.openxmlformats.org/officeDocument/2006/relationships/chart" Target="../charts/chart3.xm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hart" Target="../charts/chart2.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5.jpe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9.gif"/></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4.png"/><Relationship Id="rId18" Type="http://schemas.openxmlformats.org/officeDocument/2006/relationships/image" Target="../media/image53.svg"/><Relationship Id="rId3" Type="http://schemas.openxmlformats.org/officeDocument/2006/relationships/image" Target="../media/image48.png"/><Relationship Id="rId21" Type="http://schemas.openxmlformats.org/officeDocument/2006/relationships/image" Target="../media/image37.png"/><Relationship Id="rId7" Type="http://schemas.openxmlformats.org/officeDocument/2006/relationships/image" Target="../media/image50.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4.xml"/><Relationship Id="rId16" Type="http://schemas.openxmlformats.org/officeDocument/2006/relationships/image" Target="../media/image57.png"/><Relationship Id="rId20"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41.svg"/><Relationship Id="rId5" Type="http://schemas.openxmlformats.org/officeDocument/2006/relationships/image" Target="../media/image49.png"/><Relationship Id="rId15" Type="http://schemas.openxmlformats.org/officeDocument/2006/relationships/image" Target="../media/image56.png"/><Relationship Id="rId23" Type="http://schemas.openxmlformats.org/officeDocument/2006/relationships/image" Target="../media/image62.png"/><Relationship Id="rId10" Type="http://schemas.openxmlformats.org/officeDocument/2006/relationships/image" Target="../media/image52.png"/><Relationship Id="rId19" Type="http://schemas.openxmlformats.org/officeDocument/2006/relationships/image" Target="../media/image59.png"/><Relationship Id="rId4" Type="http://schemas.openxmlformats.org/officeDocument/2006/relationships/image" Target="../media/image38.svg"/><Relationship Id="rId9" Type="http://schemas.openxmlformats.org/officeDocument/2006/relationships/image" Target="../media/image51.png"/><Relationship Id="rId14" Type="http://schemas.openxmlformats.org/officeDocument/2006/relationships/image" Target="../media/image55.png"/><Relationship Id="rId22"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hyperlink" Target="https://forms.office.com/Pages/ResponsePage.aspx?id=AA76ahT6t0CKLiKn-MNX1aE1vfzSBf5GkjzzKvqgj8ZUMDJJMDFSNzc1TDlEWk1QTk40QzQ2NzhJNi4u"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forms.office.com/Pages/ResponsePage.aspx?id=AA76ahT6t0CKLiKn-MNX1aE1vfzSBf5GkjzzKvqgj8ZUNkdKNTg4NUMyTjBPVlFXSFBIOUpGVVVCSC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mailto:cleaned@cgiar.org"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CLEANED – Virtual Training </a:t>
            </a:r>
            <a:br>
              <a:rPr lang="en-GB" dirty="0" smtClean="0"/>
            </a:br>
            <a:r>
              <a:rPr lang="en-GB" dirty="0" smtClean="0"/>
              <a:t/>
            </a:r>
            <a:br>
              <a:rPr lang="en-GB" dirty="0" smtClean="0"/>
            </a:br>
            <a:r>
              <a:rPr lang="en-GB" sz="3200" b="0" dirty="0" smtClean="0"/>
              <a:t>June 22</a:t>
            </a:r>
            <a:r>
              <a:rPr lang="en-GB" sz="3200" b="0" baseline="30000" dirty="0" smtClean="0"/>
              <a:t>nd </a:t>
            </a:r>
            <a:r>
              <a:rPr lang="en-GB" sz="3200" b="0" dirty="0" smtClean="0"/>
              <a:t>– July 3</a:t>
            </a:r>
            <a:r>
              <a:rPr lang="en-GB" sz="3200" b="0" baseline="30000" dirty="0" smtClean="0"/>
              <a:t>rd</a:t>
            </a:r>
            <a:endParaRPr lang="en-GB" sz="3200" b="0" dirty="0"/>
          </a:p>
        </p:txBody>
      </p:sp>
      <p:sp>
        <p:nvSpPr>
          <p:cNvPr id="3" name="Subtitle 2"/>
          <p:cNvSpPr>
            <a:spLocks noGrp="1"/>
          </p:cNvSpPr>
          <p:nvPr>
            <p:ph type="subTitle" idx="1"/>
          </p:nvPr>
        </p:nvSpPr>
        <p:spPr>
          <a:xfrm>
            <a:off x="6096000" y="5005633"/>
            <a:ext cx="5654468" cy="1702815"/>
          </a:xfrm>
        </p:spPr>
        <p:txBody>
          <a:bodyPr>
            <a:normAutofit/>
          </a:bodyPr>
          <a:lstStyle/>
          <a:p>
            <a:r>
              <a:rPr lang="en-US" dirty="0" smtClean="0"/>
              <a:t>Jessica Mukiri, An Notenbaert, Emmanuel </a:t>
            </a:r>
            <a:r>
              <a:rPr lang="en-US" dirty="0" err="1" smtClean="0"/>
              <a:t>Mwema</a:t>
            </a:r>
            <a:r>
              <a:rPr lang="en-US" dirty="0" smtClean="0"/>
              <a:t>, Birthe Paul, Rein Van der Hoek</a:t>
            </a:r>
          </a:p>
          <a:p>
            <a:r>
              <a:rPr lang="en-US" dirty="0" smtClean="0">
                <a:hlinkClick r:id="rId2"/>
              </a:rPr>
              <a:t>cleaned@cgiar.org</a:t>
            </a:r>
            <a:endParaRPr lang="en-US" dirty="0" smtClean="0"/>
          </a:p>
          <a:p>
            <a:r>
              <a:rPr lang="en-US" dirty="0" smtClean="0"/>
              <a:t>CLEANED virtual training: 22/06/2020</a:t>
            </a:r>
            <a:endParaRPr lang="en-US" dirty="0"/>
          </a:p>
        </p:txBody>
      </p:sp>
    </p:spTree>
    <p:extLst>
      <p:ext uri="{BB962C8B-B14F-4D97-AF65-F5344CB8AC3E}">
        <p14:creationId xmlns:p14="http://schemas.microsoft.com/office/powerpoint/2010/main" val="304786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en-US" sz="3200" dirty="0"/>
              <a:t>Why are Livestock </a:t>
            </a:r>
            <a:r>
              <a:rPr lang="en-US" sz="3200" dirty="0" smtClean="0"/>
              <a:t>is important</a:t>
            </a:r>
            <a:r>
              <a:rPr lang="en-US" sz="3200" dirty="0"/>
              <a:t>: The </a:t>
            </a:r>
            <a:r>
              <a:rPr lang="en-US" sz="3200" dirty="0" smtClean="0"/>
              <a:t>facts</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endParaRPr lang="en-US" sz="3200" dirty="0"/>
          </a:p>
        </p:txBody>
      </p:sp>
      <p:grpSp>
        <p:nvGrpSpPr>
          <p:cNvPr id="4" name="Group 3"/>
          <p:cNvGrpSpPr/>
          <p:nvPr/>
        </p:nvGrpSpPr>
        <p:grpSpPr>
          <a:xfrm>
            <a:off x="281212" y="1766026"/>
            <a:ext cx="3677474" cy="3462090"/>
            <a:chOff x="281212" y="1766026"/>
            <a:chExt cx="3677474" cy="3462090"/>
          </a:xfrm>
        </p:grpSpPr>
        <p:sp>
          <p:nvSpPr>
            <p:cNvPr id="15" name="Rectangle 14"/>
            <p:cNvSpPr/>
            <p:nvPr/>
          </p:nvSpPr>
          <p:spPr>
            <a:xfrm>
              <a:off x="2196338" y="1766026"/>
              <a:ext cx="1329211" cy="1446550"/>
            </a:xfrm>
            <a:prstGeom prst="rect">
              <a:avLst/>
            </a:prstGeom>
            <a:noFill/>
          </p:spPr>
          <p:txBody>
            <a:bodyPr wrap="none" lIns="91440" tIns="45720" rIns="91440" bIns="45720">
              <a:spAutoFit/>
            </a:bodyPr>
            <a:lstStyle/>
            <a:p>
              <a:pPr algn="ctr"/>
              <a:r>
                <a:rPr lang="en-US" sz="88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17</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384994" y="2651799"/>
              <a:ext cx="1583202" cy="1099751"/>
            </a:xfrm>
            <a:prstGeom prst="rect">
              <a:avLst/>
            </a:prstGeom>
          </p:spPr>
        </p:pic>
        <p:sp>
          <p:nvSpPr>
            <p:cNvPr id="17" name="TextBox 16"/>
            <p:cNvSpPr txBox="1"/>
            <p:nvPr/>
          </p:nvSpPr>
          <p:spPr>
            <a:xfrm>
              <a:off x="2296108" y="3193398"/>
              <a:ext cx="1191352" cy="461665"/>
            </a:xfrm>
            <a:prstGeom prst="rect">
              <a:avLst/>
            </a:prstGeom>
            <a:noFill/>
          </p:spPr>
          <p:txBody>
            <a:bodyPr wrap="none" rtlCol="0">
              <a:spAutoFit/>
            </a:bodyPr>
            <a:lstStyle/>
            <a:p>
              <a:r>
                <a:rPr lang="en-US" sz="2400" b="1" dirty="0">
                  <a:solidFill>
                    <a:srgbClr val="385EA4"/>
                  </a:solidFill>
                </a:rPr>
                <a:t>BILLION</a:t>
              </a:r>
            </a:p>
          </p:txBody>
        </p:sp>
        <p:sp>
          <p:nvSpPr>
            <p:cNvPr id="18" name="Text Placeholder 4"/>
            <p:cNvSpPr txBox="1">
              <a:spLocks/>
            </p:cNvSpPr>
            <p:nvPr/>
          </p:nvSpPr>
          <p:spPr bwMode="auto">
            <a:xfrm>
              <a:off x="281212" y="4073334"/>
              <a:ext cx="3677474" cy="11547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90000"/>
                </a:lnSpc>
                <a:spcBef>
                  <a:spcPts val="1000"/>
                </a:spcBef>
                <a:spcAft>
                  <a:spcPct val="0"/>
                </a:spcAft>
                <a:buFontTx/>
                <a:buNone/>
                <a:defRPr sz="3000" kern="1200" baseline="0">
                  <a:solidFill>
                    <a:schemeClr val="tx1"/>
                  </a:solidFill>
                  <a:latin typeface="+mn-lt"/>
                  <a:ea typeface="+mn-ea"/>
                  <a:cs typeface="+mn-cs"/>
                </a:defRPr>
              </a:lvl1pPr>
              <a:lvl2pPr marL="457200" indent="0" algn="l" rtl="0" eaLnBrk="0" fontAlgn="base" hangingPunct="0">
                <a:lnSpc>
                  <a:spcPct val="90000"/>
                </a:lnSpc>
                <a:spcBef>
                  <a:spcPts val="500"/>
                </a:spcBef>
                <a:spcAft>
                  <a:spcPct val="0"/>
                </a:spcAft>
                <a:buFontTx/>
                <a:buNone/>
                <a:defRPr sz="2400" kern="1200">
                  <a:solidFill>
                    <a:schemeClr val="tx1"/>
                  </a:solidFill>
                  <a:latin typeface="+mn-lt"/>
                  <a:ea typeface="+mn-ea"/>
                  <a:cs typeface="+mn-cs"/>
                </a:defRPr>
              </a:lvl2pPr>
              <a:lvl3pPr marL="914400" indent="0" algn="l" rtl="0" eaLnBrk="0" fontAlgn="base" hangingPunct="0">
                <a:lnSpc>
                  <a:spcPct val="90000"/>
                </a:lnSpc>
                <a:spcBef>
                  <a:spcPts val="500"/>
                </a:spcBef>
                <a:spcAft>
                  <a:spcPct val="0"/>
                </a:spcAft>
                <a:buFontTx/>
                <a:buNone/>
                <a:defRPr sz="2000" kern="1200">
                  <a:solidFill>
                    <a:schemeClr val="tx1"/>
                  </a:solidFill>
                  <a:latin typeface="+mn-lt"/>
                  <a:ea typeface="+mn-ea"/>
                  <a:cs typeface="+mn-cs"/>
                </a:defRPr>
              </a:lvl3pPr>
              <a:lvl4pPr marL="13716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4pPr>
              <a:lvl5pPr marL="18288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n-US" sz="1800" dirty="0">
                  <a:solidFill>
                    <a:schemeClr val="tx1">
                      <a:lumMod val="75000"/>
                      <a:lumOff val="25000"/>
                    </a:schemeClr>
                  </a:solidFill>
                </a:rPr>
                <a:t>The estimated total number of livestock worldwide</a:t>
              </a:r>
            </a:p>
            <a:p>
              <a:pPr algn="ctr"/>
              <a:r>
                <a:rPr lang="en-US" altLang="en-US" sz="1400" i="1" dirty="0">
                  <a:solidFill>
                    <a:schemeClr val="tx1">
                      <a:lumMod val="75000"/>
                      <a:lumOff val="25000"/>
                    </a:schemeClr>
                  </a:solidFill>
                </a:rPr>
                <a:t>(including cattle, sheep, goats, pigs, chickens, and about a dozen lesser known species, like guinea fowl, yaks, and camels).</a:t>
              </a:r>
            </a:p>
          </p:txBody>
        </p:sp>
      </p:grpSp>
      <p:grpSp>
        <p:nvGrpSpPr>
          <p:cNvPr id="7" name="Group 6"/>
          <p:cNvGrpSpPr/>
          <p:nvPr/>
        </p:nvGrpSpPr>
        <p:grpSpPr>
          <a:xfrm>
            <a:off x="8271159" y="2199299"/>
            <a:ext cx="3691550" cy="3330816"/>
            <a:chOff x="8247511" y="2222947"/>
            <a:chExt cx="3691550" cy="3330816"/>
          </a:xfrm>
        </p:grpSpPr>
        <p:sp>
          <p:nvSpPr>
            <p:cNvPr id="20" name="Rectangle 19"/>
            <p:cNvSpPr/>
            <p:nvPr/>
          </p:nvSpPr>
          <p:spPr>
            <a:xfrm>
              <a:off x="9582103" y="2894145"/>
              <a:ext cx="2056973" cy="830997"/>
            </a:xfrm>
            <a:prstGeom prst="rect">
              <a:avLst/>
            </a:prstGeom>
            <a:noFill/>
          </p:spPr>
          <p:txBody>
            <a:bodyPr wrap="none" lIns="91440" tIns="45720" rIns="91440" bIns="45720">
              <a:spAutoFit/>
            </a:bodyPr>
            <a:lstStyle/>
            <a:p>
              <a:pPr algn="ctr"/>
              <a:r>
                <a:rPr lang="en-US" sz="4800" b="1" cap="none" spc="0" dirty="0">
                  <a:ln w="0"/>
                  <a:gradFill flip="none" rotWithShape="1">
                    <a:gsLst>
                      <a:gs pos="0">
                        <a:srgbClr val="99CA3C">
                          <a:shade val="30000"/>
                          <a:satMod val="115000"/>
                        </a:srgbClr>
                      </a:gs>
                      <a:gs pos="50000">
                        <a:srgbClr val="99CA3C">
                          <a:shade val="67500"/>
                          <a:satMod val="115000"/>
                        </a:srgbClr>
                      </a:gs>
                      <a:gs pos="100000">
                        <a:srgbClr val="99CA3C">
                          <a:shade val="100000"/>
                          <a:satMod val="115000"/>
                        </a:srgbClr>
                      </a:gs>
                    </a:gsLst>
                    <a:lin ang="5400000" scaled="1"/>
                    <a:tileRect/>
                  </a:gradFill>
                  <a:effectLst>
                    <a:reflection blurRad="6350" stA="53000" endA="300" endPos="35500" dir="5400000" sy="-90000" algn="bl" rotWithShape="0"/>
                  </a:effectLst>
                </a:rPr>
                <a:t>USD3.1</a:t>
              </a:r>
            </a:p>
          </p:txBody>
        </p:sp>
        <p:sp>
          <p:nvSpPr>
            <p:cNvPr id="21" name="TextBox 20"/>
            <p:cNvSpPr txBox="1"/>
            <p:nvPr/>
          </p:nvSpPr>
          <p:spPr>
            <a:xfrm>
              <a:off x="9959422" y="3748270"/>
              <a:ext cx="1343638" cy="461665"/>
            </a:xfrm>
            <a:prstGeom prst="rect">
              <a:avLst/>
            </a:prstGeom>
            <a:noFill/>
          </p:spPr>
          <p:txBody>
            <a:bodyPr wrap="none" rtlCol="0">
              <a:spAutoFit/>
            </a:bodyPr>
            <a:lstStyle/>
            <a:p>
              <a:r>
                <a:rPr lang="en-US" sz="2400" b="1" dirty="0">
                  <a:solidFill>
                    <a:srgbClr val="99CA3C"/>
                  </a:solidFill>
                </a:rPr>
                <a:t>TRILLION</a:t>
              </a:r>
            </a:p>
          </p:txBody>
        </p:sp>
        <p:sp>
          <p:nvSpPr>
            <p:cNvPr id="22" name="Text Placeholder 4"/>
            <p:cNvSpPr txBox="1">
              <a:spLocks/>
            </p:cNvSpPr>
            <p:nvPr/>
          </p:nvSpPr>
          <p:spPr bwMode="auto">
            <a:xfrm>
              <a:off x="9257148" y="2222947"/>
              <a:ext cx="2471021" cy="618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90000"/>
                </a:lnSpc>
                <a:spcBef>
                  <a:spcPts val="1000"/>
                </a:spcBef>
                <a:spcAft>
                  <a:spcPct val="0"/>
                </a:spcAft>
                <a:buFontTx/>
                <a:buNone/>
                <a:defRPr sz="3000" kern="1200" baseline="0">
                  <a:solidFill>
                    <a:schemeClr val="tx1"/>
                  </a:solidFill>
                  <a:latin typeface="+mn-lt"/>
                  <a:ea typeface="+mn-ea"/>
                  <a:cs typeface="+mn-cs"/>
                </a:defRPr>
              </a:lvl1pPr>
              <a:lvl2pPr marL="457200" indent="0" algn="l" rtl="0" eaLnBrk="0" fontAlgn="base" hangingPunct="0">
                <a:lnSpc>
                  <a:spcPct val="90000"/>
                </a:lnSpc>
                <a:spcBef>
                  <a:spcPts val="500"/>
                </a:spcBef>
                <a:spcAft>
                  <a:spcPct val="0"/>
                </a:spcAft>
                <a:buFontTx/>
                <a:buNone/>
                <a:defRPr sz="2400" kern="1200">
                  <a:solidFill>
                    <a:schemeClr val="tx1"/>
                  </a:solidFill>
                  <a:latin typeface="+mn-lt"/>
                  <a:ea typeface="+mn-ea"/>
                  <a:cs typeface="+mn-cs"/>
                </a:defRPr>
              </a:lvl2pPr>
              <a:lvl3pPr marL="914400" indent="0" algn="l" rtl="0" eaLnBrk="0" fontAlgn="base" hangingPunct="0">
                <a:lnSpc>
                  <a:spcPct val="90000"/>
                </a:lnSpc>
                <a:spcBef>
                  <a:spcPts val="500"/>
                </a:spcBef>
                <a:spcAft>
                  <a:spcPct val="0"/>
                </a:spcAft>
                <a:buFontTx/>
                <a:buNone/>
                <a:defRPr sz="2000" kern="1200">
                  <a:solidFill>
                    <a:schemeClr val="tx1"/>
                  </a:solidFill>
                  <a:latin typeface="+mn-lt"/>
                  <a:ea typeface="+mn-ea"/>
                  <a:cs typeface="+mn-cs"/>
                </a:defRPr>
              </a:lvl3pPr>
              <a:lvl4pPr marL="13716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4pPr>
              <a:lvl5pPr marL="18288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n-US" sz="1800" dirty="0">
                  <a:solidFill>
                    <a:schemeClr val="tx1">
                      <a:lumMod val="75000"/>
                      <a:lumOff val="25000"/>
                    </a:schemeClr>
                  </a:solidFill>
                </a:rPr>
                <a:t>The value of livestock as a global asset reaches</a:t>
              </a:r>
              <a:endParaRPr lang="es-ES" altLang="en-US" sz="1800" dirty="0">
                <a:solidFill>
                  <a:schemeClr val="tx1">
                    <a:lumMod val="75000"/>
                    <a:lumOff val="25000"/>
                  </a:schemeClr>
                </a:solidFill>
              </a:endParaRP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7511" y="4699816"/>
              <a:ext cx="896380" cy="728046"/>
            </a:xfrm>
            <a:prstGeom prst="rect">
              <a:avLst/>
            </a:prstGeom>
          </p:spPr>
        </p:pic>
        <p:sp>
          <p:nvSpPr>
            <p:cNvPr id="24" name="Text Placeholder 4"/>
            <p:cNvSpPr txBox="1">
              <a:spLocks/>
            </p:cNvSpPr>
            <p:nvPr/>
          </p:nvSpPr>
          <p:spPr bwMode="auto">
            <a:xfrm>
              <a:off x="8880041" y="4294196"/>
              <a:ext cx="2910436" cy="3673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90000"/>
                </a:lnSpc>
                <a:spcBef>
                  <a:spcPts val="1000"/>
                </a:spcBef>
                <a:spcAft>
                  <a:spcPct val="0"/>
                </a:spcAft>
                <a:buFontTx/>
                <a:buNone/>
                <a:defRPr sz="3000" kern="1200" baseline="0">
                  <a:solidFill>
                    <a:schemeClr val="tx1"/>
                  </a:solidFill>
                  <a:latin typeface="+mn-lt"/>
                  <a:ea typeface="+mn-ea"/>
                  <a:cs typeface="+mn-cs"/>
                </a:defRPr>
              </a:lvl1pPr>
              <a:lvl2pPr marL="457200" indent="0" algn="l" rtl="0" eaLnBrk="0" fontAlgn="base" hangingPunct="0">
                <a:lnSpc>
                  <a:spcPct val="90000"/>
                </a:lnSpc>
                <a:spcBef>
                  <a:spcPts val="500"/>
                </a:spcBef>
                <a:spcAft>
                  <a:spcPct val="0"/>
                </a:spcAft>
                <a:buFontTx/>
                <a:buNone/>
                <a:defRPr sz="2400" kern="1200">
                  <a:solidFill>
                    <a:schemeClr val="tx1"/>
                  </a:solidFill>
                  <a:latin typeface="+mn-lt"/>
                  <a:ea typeface="+mn-ea"/>
                  <a:cs typeface="+mn-cs"/>
                </a:defRPr>
              </a:lvl2pPr>
              <a:lvl3pPr marL="914400" indent="0" algn="l" rtl="0" eaLnBrk="0" fontAlgn="base" hangingPunct="0">
                <a:lnSpc>
                  <a:spcPct val="90000"/>
                </a:lnSpc>
                <a:spcBef>
                  <a:spcPts val="500"/>
                </a:spcBef>
                <a:spcAft>
                  <a:spcPct val="0"/>
                </a:spcAft>
                <a:buFontTx/>
                <a:buNone/>
                <a:defRPr sz="2000" kern="1200">
                  <a:solidFill>
                    <a:schemeClr val="tx1"/>
                  </a:solidFill>
                  <a:latin typeface="+mn-lt"/>
                  <a:ea typeface="+mn-ea"/>
                  <a:cs typeface="+mn-cs"/>
                </a:defRPr>
              </a:lvl3pPr>
              <a:lvl4pPr marL="13716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4pPr>
              <a:lvl5pPr marL="18288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n-US" sz="1800" dirty="0" smtClean="0">
                  <a:solidFill>
                    <a:schemeClr val="tx1">
                      <a:lumMod val="75000"/>
                      <a:lumOff val="25000"/>
                    </a:schemeClr>
                  </a:solidFill>
                </a:rPr>
                <a:t>that accounts for some jobs</a:t>
              </a:r>
              <a:endParaRPr lang="en-US" altLang="en-US" sz="1800" dirty="0">
                <a:solidFill>
                  <a:schemeClr val="tx1">
                    <a:lumMod val="75000"/>
                    <a:lumOff val="25000"/>
                  </a:schemeClr>
                </a:solidFill>
              </a:endParaRPr>
            </a:p>
          </p:txBody>
        </p:sp>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56511" y="3201673"/>
              <a:ext cx="769786" cy="885917"/>
            </a:xfrm>
            <a:prstGeom prst="rect">
              <a:avLst/>
            </a:prstGeom>
          </p:spPr>
        </p:pic>
        <p:sp>
          <p:nvSpPr>
            <p:cNvPr id="26" name="Rectangle 25"/>
            <p:cNvSpPr/>
            <p:nvPr/>
          </p:nvSpPr>
          <p:spPr>
            <a:xfrm>
              <a:off x="9216841" y="4722766"/>
              <a:ext cx="2722220" cy="830997"/>
            </a:xfrm>
            <a:prstGeom prst="rect">
              <a:avLst/>
            </a:prstGeom>
            <a:noFill/>
          </p:spPr>
          <p:txBody>
            <a:bodyPr wrap="none" lIns="91440" tIns="45720" rIns="91440" bIns="45720">
              <a:spAutoFit/>
            </a:bodyPr>
            <a:lstStyle/>
            <a:p>
              <a:pPr algn="ctr"/>
              <a:r>
                <a:rPr lang="en-US" sz="4800" b="1" cap="none" spc="0" dirty="0">
                  <a:ln w="0"/>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5400000" scaled="1"/>
                    <a:tileRect/>
                  </a:gradFill>
                  <a:effectLst>
                    <a:reflection blurRad="6350" stA="53000" endA="300" endPos="35500" dir="5400000" sy="-90000" algn="bl" rotWithShape="0"/>
                  </a:effectLst>
                </a:rPr>
                <a:t>1.3 Billion</a:t>
              </a:r>
            </a:p>
          </p:txBody>
        </p:sp>
      </p:grpSp>
      <p:sp>
        <p:nvSpPr>
          <p:cNvPr id="51" name="Rectangle 50"/>
          <p:cNvSpPr/>
          <p:nvPr/>
        </p:nvSpPr>
        <p:spPr>
          <a:xfrm>
            <a:off x="296005" y="6445624"/>
            <a:ext cx="1308677" cy="251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167065" y="1518415"/>
            <a:ext cx="4206127" cy="2939930"/>
            <a:chOff x="4040942" y="1305580"/>
            <a:chExt cx="4206127" cy="2939930"/>
          </a:xfrm>
        </p:grpSpPr>
        <p:sp>
          <p:nvSpPr>
            <p:cNvPr id="35" name="Rectangle 34"/>
            <p:cNvSpPr/>
            <p:nvPr/>
          </p:nvSpPr>
          <p:spPr>
            <a:xfrm>
              <a:off x="4402873" y="2074676"/>
              <a:ext cx="3025188" cy="830997"/>
            </a:xfrm>
            <a:prstGeom prst="rect">
              <a:avLst/>
            </a:prstGeom>
            <a:noFill/>
          </p:spPr>
          <p:txBody>
            <a:bodyPr wrap="none" lIns="91440" tIns="45720" rIns="91440" bIns="45720">
              <a:spAutoFit/>
            </a:bodyPr>
            <a:lstStyle/>
            <a:p>
              <a:pPr algn="ctr"/>
              <a:r>
                <a:rPr lang="en-US" sz="4800" b="1" dirty="0" smtClean="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effectLst>
                    <a:reflection blurRad="6350" stA="53000" endA="300" endPos="35500" dir="5400000" sy="-90000" algn="bl" rotWithShape="0"/>
                  </a:effectLst>
                </a:rPr>
                <a:t>830 million</a:t>
              </a:r>
              <a:endParaRPr lang="en-US" sz="4800" b="1" dirty="0">
                <a:ln w="0"/>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effectLst>
                  <a:reflection blurRad="6350" stA="53000" endA="300" endPos="35500" dir="5400000" sy="-90000" algn="bl" rotWithShape="0"/>
                </a:effectLst>
              </a:endParaRPr>
            </a:p>
          </p:txBody>
        </p:sp>
        <p:sp>
          <p:nvSpPr>
            <p:cNvPr id="36" name="Text Placeholder 4"/>
            <p:cNvSpPr txBox="1">
              <a:spLocks/>
            </p:cNvSpPr>
            <p:nvPr/>
          </p:nvSpPr>
          <p:spPr bwMode="auto">
            <a:xfrm>
              <a:off x="4372922" y="1455744"/>
              <a:ext cx="3874147" cy="293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90000"/>
                </a:lnSpc>
                <a:spcBef>
                  <a:spcPts val="1000"/>
                </a:spcBef>
                <a:spcAft>
                  <a:spcPct val="0"/>
                </a:spcAft>
                <a:buFontTx/>
                <a:buNone/>
                <a:defRPr sz="3000" kern="1200" baseline="0">
                  <a:solidFill>
                    <a:schemeClr val="tx1"/>
                  </a:solidFill>
                  <a:latin typeface="+mn-lt"/>
                  <a:ea typeface="+mn-ea"/>
                  <a:cs typeface="+mn-cs"/>
                </a:defRPr>
              </a:lvl1pPr>
              <a:lvl2pPr marL="457200" indent="0" algn="l" rtl="0" eaLnBrk="0" fontAlgn="base" hangingPunct="0">
                <a:lnSpc>
                  <a:spcPct val="90000"/>
                </a:lnSpc>
                <a:spcBef>
                  <a:spcPts val="500"/>
                </a:spcBef>
                <a:spcAft>
                  <a:spcPct val="0"/>
                </a:spcAft>
                <a:buFontTx/>
                <a:buNone/>
                <a:defRPr sz="2400" kern="1200">
                  <a:solidFill>
                    <a:schemeClr val="tx1"/>
                  </a:solidFill>
                  <a:latin typeface="+mn-lt"/>
                  <a:ea typeface="+mn-ea"/>
                  <a:cs typeface="+mn-cs"/>
                </a:defRPr>
              </a:lvl2pPr>
              <a:lvl3pPr marL="914400" indent="0" algn="l" rtl="0" eaLnBrk="0" fontAlgn="base" hangingPunct="0">
                <a:lnSpc>
                  <a:spcPct val="90000"/>
                </a:lnSpc>
                <a:spcBef>
                  <a:spcPts val="500"/>
                </a:spcBef>
                <a:spcAft>
                  <a:spcPct val="0"/>
                </a:spcAft>
                <a:buFontTx/>
                <a:buNone/>
                <a:defRPr sz="2000" kern="1200">
                  <a:solidFill>
                    <a:schemeClr val="tx1"/>
                  </a:solidFill>
                  <a:latin typeface="+mn-lt"/>
                  <a:ea typeface="+mn-ea"/>
                  <a:cs typeface="+mn-cs"/>
                </a:defRPr>
              </a:lvl3pPr>
              <a:lvl4pPr marL="13716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4pPr>
              <a:lvl5pPr marL="18288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n-US" sz="1800" dirty="0" smtClean="0">
                  <a:solidFill>
                    <a:schemeClr val="tx1">
                      <a:lumMod val="75000"/>
                      <a:lumOff val="25000"/>
                    </a:schemeClr>
                  </a:solidFill>
                </a:rPr>
                <a:t>Food for at least</a:t>
              </a:r>
              <a:endParaRPr lang="en-US" altLang="en-US" sz="1400" i="1" dirty="0">
                <a:solidFill>
                  <a:schemeClr val="tx1">
                    <a:lumMod val="75000"/>
                    <a:lumOff val="25000"/>
                  </a:schemeClr>
                </a:solidFill>
              </a:endParaRPr>
            </a:p>
          </p:txBody>
        </p:sp>
        <p:grpSp>
          <p:nvGrpSpPr>
            <p:cNvPr id="52" name="Group 51"/>
            <p:cNvGrpSpPr/>
            <p:nvPr/>
          </p:nvGrpSpPr>
          <p:grpSpPr>
            <a:xfrm>
              <a:off x="4646787" y="1305580"/>
              <a:ext cx="592927" cy="708597"/>
              <a:chOff x="3930979" y="4849943"/>
              <a:chExt cx="724978" cy="866409"/>
            </a:xfrm>
          </p:grpSpPr>
          <p:pic>
            <p:nvPicPr>
              <p:cNvPr id="53" name="Picture 52"/>
              <p:cNvPicPr>
                <a:picLocks noChangeAspect="1"/>
              </p:cNvPicPr>
              <p:nvPr/>
            </p:nvPicPr>
            <p:blipFill rotWithShape="1">
              <a:blip r:embed="rId6" cstate="screen">
                <a:clrChange>
                  <a:clrFrom>
                    <a:srgbClr val="FBFBFB"/>
                  </a:clrFrom>
                  <a:clrTo>
                    <a:srgbClr val="FBFBFB">
                      <a:alpha val="0"/>
                    </a:srgbClr>
                  </a:clrTo>
                </a:clrChange>
                <a:extLst>
                  <a:ext uri="{28A0092B-C50C-407E-A947-70E740481C1C}">
                    <a14:useLocalDpi xmlns:a14="http://schemas.microsoft.com/office/drawing/2010/main"/>
                  </a:ext>
                </a:extLst>
              </a:blip>
              <a:srcRect/>
              <a:stretch/>
            </p:blipFill>
            <p:spPr>
              <a:xfrm>
                <a:off x="4278452" y="4849943"/>
                <a:ext cx="377505" cy="478173"/>
              </a:xfrm>
              <a:prstGeom prst="rect">
                <a:avLst/>
              </a:prstGeom>
            </p:spPr>
          </p:pic>
          <p:pic>
            <p:nvPicPr>
              <p:cNvPr id="54" name="Picture 53"/>
              <p:cNvPicPr>
                <a:picLocks noChangeAspect="1"/>
              </p:cNvPicPr>
              <p:nvPr/>
            </p:nvPicPr>
            <p:blipFill rotWithShape="1">
              <a:blip r:embed="rId7" cstate="screen">
                <a:clrChange>
                  <a:clrFrom>
                    <a:srgbClr val="FFFEFC"/>
                  </a:clrFrom>
                  <a:clrTo>
                    <a:srgbClr val="FFFEFC">
                      <a:alpha val="0"/>
                    </a:srgbClr>
                  </a:clrTo>
                </a:clrChange>
                <a:extLst>
                  <a:ext uri="{28A0092B-C50C-407E-A947-70E740481C1C}">
                    <a14:useLocalDpi xmlns:a14="http://schemas.microsoft.com/office/drawing/2010/main"/>
                  </a:ext>
                </a:extLst>
              </a:blip>
              <a:srcRect/>
              <a:stretch/>
            </p:blipFill>
            <p:spPr>
              <a:xfrm>
                <a:off x="4177731" y="5322069"/>
                <a:ext cx="419450" cy="394283"/>
              </a:xfrm>
              <a:prstGeom prst="rect">
                <a:avLst/>
              </a:prstGeom>
            </p:spPr>
          </p:pic>
          <p:pic>
            <p:nvPicPr>
              <p:cNvPr id="55" name="Picture 54"/>
              <p:cNvPicPr>
                <a:picLocks noChangeAspect="1"/>
              </p:cNvPicPr>
              <p:nvPr/>
            </p:nvPicPr>
            <p:blipFill rotWithShape="1">
              <a:blip r:embed="rId8" cstate="screen">
                <a:clrChange>
                  <a:clrFrom>
                    <a:srgbClr val="FFFFFD"/>
                  </a:clrFrom>
                  <a:clrTo>
                    <a:srgbClr val="FFFFFD">
                      <a:alpha val="0"/>
                    </a:srgbClr>
                  </a:clrTo>
                </a:clrChange>
                <a:extLst>
                  <a:ext uri="{28A0092B-C50C-407E-A947-70E740481C1C}">
                    <a14:useLocalDpi xmlns:a14="http://schemas.microsoft.com/office/drawing/2010/main"/>
                  </a:ext>
                </a:extLst>
              </a:blip>
              <a:srcRect/>
              <a:stretch/>
            </p:blipFill>
            <p:spPr>
              <a:xfrm>
                <a:off x="3930979" y="4929147"/>
                <a:ext cx="385893" cy="385893"/>
              </a:xfrm>
              <a:prstGeom prst="rect">
                <a:avLst/>
              </a:prstGeom>
            </p:spPr>
          </p:pic>
        </p:grpSp>
        <p:sp>
          <p:nvSpPr>
            <p:cNvPr id="56" name="Text Placeholder 4"/>
            <p:cNvSpPr txBox="1">
              <a:spLocks/>
            </p:cNvSpPr>
            <p:nvPr/>
          </p:nvSpPr>
          <p:spPr bwMode="auto">
            <a:xfrm>
              <a:off x="4040942" y="2982867"/>
              <a:ext cx="3874147" cy="2939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90000"/>
                </a:lnSpc>
                <a:spcBef>
                  <a:spcPts val="1000"/>
                </a:spcBef>
                <a:spcAft>
                  <a:spcPct val="0"/>
                </a:spcAft>
                <a:buFontTx/>
                <a:buNone/>
                <a:defRPr sz="3000" kern="1200" baseline="0">
                  <a:solidFill>
                    <a:schemeClr val="tx1"/>
                  </a:solidFill>
                  <a:latin typeface="+mn-lt"/>
                  <a:ea typeface="+mn-ea"/>
                  <a:cs typeface="+mn-cs"/>
                </a:defRPr>
              </a:lvl1pPr>
              <a:lvl2pPr marL="457200" indent="0" algn="l" rtl="0" eaLnBrk="0" fontAlgn="base" hangingPunct="0">
                <a:lnSpc>
                  <a:spcPct val="90000"/>
                </a:lnSpc>
                <a:spcBef>
                  <a:spcPts val="500"/>
                </a:spcBef>
                <a:spcAft>
                  <a:spcPct val="0"/>
                </a:spcAft>
                <a:buFontTx/>
                <a:buNone/>
                <a:defRPr sz="2400" kern="1200">
                  <a:solidFill>
                    <a:schemeClr val="tx1"/>
                  </a:solidFill>
                  <a:latin typeface="+mn-lt"/>
                  <a:ea typeface="+mn-ea"/>
                  <a:cs typeface="+mn-cs"/>
                </a:defRPr>
              </a:lvl2pPr>
              <a:lvl3pPr marL="914400" indent="0" algn="l" rtl="0" eaLnBrk="0" fontAlgn="base" hangingPunct="0">
                <a:lnSpc>
                  <a:spcPct val="90000"/>
                </a:lnSpc>
                <a:spcBef>
                  <a:spcPts val="500"/>
                </a:spcBef>
                <a:spcAft>
                  <a:spcPct val="0"/>
                </a:spcAft>
                <a:buFontTx/>
                <a:buNone/>
                <a:defRPr sz="2000" kern="1200">
                  <a:solidFill>
                    <a:schemeClr val="tx1"/>
                  </a:solidFill>
                  <a:latin typeface="+mn-lt"/>
                  <a:ea typeface="+mn-ea"/>
                  <a:cs typeface="+mn-cs"/>
                </a:defRPr>
              </a:lvl3pPr>
              <a:lvl4pPr marL="13716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4pPr>
              <a:lvl5pPr marL="1828800" indent="0" algn="l" rtl="0" eaLnBrk="0" fontAlgn="base" hangingPunct="0">
                <a:lnSpc>
                  <a:spcPct val="90000"/>
                </a:lnSpc>
                <a:spcBef>
                  <a:spcPts val="500"/>
                </a:spcBef>
                <a:spcAft>
                  <a:spcPct val="0"/>
                </a:spcAft>
                <a:buFontTx/>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n-US" sz="1800" dirty="0" smtClean="0">
                  <a:solidFill>
                    <a:schemeClr val="tx1">
                      <a:lumMod val="75000"/>
                      <a:lumOff val="25000"/>
                    </a:schemeClr>
                  </a:solidFill>
                </a:rPr>
                <a:t>People exposed to food insecurity</a:t>
              </a:r>
              <a:endParaRPr lang="en-US" altLang="en-US" sz="1400" i="1" dirty="0">
                <a:solidFill>
                  <a:schemeClr val="tx1">
                    <a:lumMod val="75000"/>
                    <a:lumOff val="25000"/>
                  </a:schemeClr>
                </a:solidFill>
              </a:endParaRPr>
            </a:p>
          </p:txBody>
        </p:sp>
        <p:sp>
          <p:nvSpPr>
            <p:cNvPr id="57" name="TextBox 56"/>
            <p:cNvSpPr txBox="1"/>
            <p:nvPr/>
          </p:nvSpPr>
          <p:spPr>
            <a:xfrm>
              <a:off x="4167413" y="3506846"/>
              <a:ext cx="3591723" cy="738664"/>
            </a:xfrm>
            <a:prstGeom prst="rect">
              <a:avLst/>
            </a:prstGeom>
            <a:noFill/>
          </p:spPr>
          <p:txBody>
            <a:bodyPr wrap="square" rtlCol="0">
              <a:spAutoFit/>
            </a:bodyPr>
            <a:lstStyle/>
            <a:p>
              <a:pPr algn="ctr"/>
              <a:r>
                <a:rPr lang="en-US" sz="1400" i="1" dirty="0">
                  <a:solidFill>
                    <a:schemeClr val="tx1">
                      <a:lumMod val="75000"/>
                      <a:lumOff val="25000"/>
                    </a:schemeClr>
                  </a:solidFill>
                </a:rPr>
                <a:t>17% of kilocalorie and 33% of protein </a:t>
              </a:r>
              <a:r>
                <a:rPr lang="en-US" sz="1400" i="1" dirty="0" smtClean="0">
                  <a:solidFill>
                    <a:schemeClr val="tx1">
                      <a:lumMod val="75000"/>
                      <a:lumOff val="25000"/>
                    </a:schemeClr>
                  </a:solidFill>
                </a:rPr>
                <a:t>consumption Vitamin </a:t>
              </a:r>
              <a:r>
                <a:rPr lang="en-US" sz="1400" i="1" dirty="0">
                  <a:solidFill>
                    <a:schemeClr val="tx1">
                      <a:lumMod val="75000"/>
                      <a:lumOff val="25000"/>
                    </a:schemeClr>
                  </a:solidFill>
                </a:rPr>
                <a:t>A, B-12, riboflavin, calcium, iron and </a:t>
              </a:r>
              <a:r>
                <a:rPr lang="en-US" sz="1400" i="1" dirty="0" smtClean="0">
                  <a:solidFill>
                    <a:schemeClr val="tx1">
                      <a:lumMod val="75000"/>
                      <a:lumOff val="25000"/>
                    </a:schemeClr>
                  </a:solidFill>
                </a:rPr>
                <a:t>zinc.</a:t>
              </a:r>
              <a:endParaRPr lang="en-US" sz="1400" i="1" dirty="0">
                <a:solidFill>
                  <a:schemeClr val="tx1">
                    <a:lumMod val="75000"/>
                    <a:lumOff val="25000"/>
                  </a:schemeClr>
                </a:solidFill>
              </a:endParaRPr>
            </a:p>
          </p:txBody>
        </p:sp>
      </p:grpSp>
    </p:spTree>
    <p:extLst>
      <p:ext uri="{BB962C8B-B14F-4D97-AF65-F5344CB8AC3E}">
        <p14:creationId xmlns:p14="http://schemas.microsoft.com/office/powerpoint/2010/main" val="3527229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p:cNvSpPr>
            <a:spLocks noGrp="1"/>
          </p:cNvSpPr>
          <p:nvPr>
            <p:ph type="title"/>
          </p:nvPr>
        </p:nvSpPr>
        <p:spPr/>
        <p:txBody>
          <a:bodyPr/>
          <a:lstStyle/>
          <a:p>
            <a:r>
              <a:rPr lang="en-US" smtClean="0"/>
              <a:t>Rising demand of livestock products</a:t>
            </a:r>
            <a:endParaRPr lang="en-US" dirty="0"/>
          </a:p>
        </p:txBody>
      </p:sp>
      <p:sp>
        <p:nvSpPr>
          <p:cNvPr id="4" name="Text Placeholder 3"/>
          <p:cNvSpPr>
            <a:spLocks noGrp="1"/>
          </p:cNvSpPr>
          <p:nvPr>
            <p:ph type="body" sz="half" idx="2"/>
          </p:nvPr>
        </p:nvSpPr>
        <p:spPr>
          <a:solidFill>
            <a:srgbClr val="FFFFFF">
              <a:alpha val="69804"/>
            </a:srgbClr>
          </a:solidFill>
        </p:spPr>
        <p:txBody>
          <a:bodyPr anchor="ctr">
            <a:normAutofit/>
          </a:bodyPr>
          <a:lstStyle/>
          <a:p>
            <a:r>
              <a:rPr lang="en-US" sz="2400" dirty="0" smtClean="0"/>
              <a:t>Meat and milk in developing countries is predominantly produced in </a:t>
            </a:r>
            <a:r>
              <a:rPr lang="en-US" sz="2400" dirty="0" smtClean="0">
                <a:solidFill>
                  <a:schemeClr val="accent5">
                    <a:lumMod val="75000"/>
                  </a:schemeClr>
                </a:solidFill>
              </a:rPr>
              <a:t>mixed crop-livestock systems</a:t>
            </a:r>
            <a:r>
              <a:rPr lang="en-US" sz="2400" dirty="0" smtClean="0"/>
              <a:t>, although productivity is still low.</a:t>
            </a:r>
          </a:p>
          <a:p>
            <a:r>
              <a:rPr lang="en-US" sz="2400" dirty="0" smtClean="0"/>
              <a:t>Demand expected to double (2x) milk, 3x meat.</a:t>
            </a:r>
          </a:p>
          <a:p>
            <a:r>
              <a:rPr lang="en-US" sz="2400" dirty="0" smtClean="0"/>
              <a:t>Population, Income, Urbanization , Globalization.</a:t>
            </a:r>
          </a:p>
        </p:txBody>
      </p:sp>
    </p:spTree>
    <p:extLst>
      <p:ext uri="{BB962C8B-B14F-4D97-AF65-F5344CB8AC3E}">
        <p14:creationId xmlns:p14="http://schemas.microsoft.com/office/powerpoint/2010/main" val="1056348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Environmental impacts</a:t>
            </a:r>
            <a:endParaRPr lang="en-US" dirty="0"/>
          </a:p>
        </p:txBody>
      </p:sp>
      <p:sp>
        <p:nvSpPr>
          <p:cNvPr id="4" name="Rectangle 3"/>
          <p:cNvSpPr/>
          <p:nvPr/>
        </p:nvSpPr>
        <p:spPr>
          <a:xfrm>
            <a:off x="10695052" y="0"/>
            <a:ext cx="1496948" cy="276999"/>
          </a:xfrm>
          <a:prstGeom prst="rect">
            <a:avLst/>
          </a:prstGeom>
        </p:spPr>
        <p:txBody>
          <a:bodyPr wrap="none">
            <a:spAutoFit/>
          </a:bodyPr>
          <a:lstStyle/>
          <a:p>
            <a:pPr algn="r"/>
            <a:r>
              <a:rPr lang="en-US" sz="1200" i="1" dirty="0" smtClean="0"/>
              <a:t>Herrero </a:t>
            </a:r>
            <a:r>
              <a:rPr lang="en-US" sz="1200" i="1" dirty="0"/>
              <a:t>et al., </a:t>
            </a:r>
            <a:r>
              <a:rPr lang="en-US" sz="1200" i="1" dirty="0" smtClean="0"/>
              <a:t>(2013</a:t>
            </a:r>
            <a:r>
              <a:rPr lang="en-US" sz="1200" i="1" dirty="0"/>
              <a:t>)</a:t>
            </a:r>
          </a:p>
        </p:txBody>
      </p:sp>
      <p:grpSp>
        <p:nvGrpSpPr>
          <p:cNvPr id="8" name="Group 7"/>
          <p:cNvGrpSpPr/>
          <p:nvPr/>
        </p:nvGrpSpPr>
        <p:grpSpPr>
          <a:xfrm>
            <a:off x="5673100" y="3833831"/>
            <a:ext cx="3657600" cy="2743200"/>
            <a:chOff x="5946277" y="3833831"/>
            <a:chExt cx="3657600" cy="2743200"/>
          </a:xfrm>
        </p:grpSpPr>
        <p:graphicFrame>
          <p:nvGraphicFramePr>
            <p:cNvPr id="9" name="Chart 8"/>
            <p:cNvGraphicFramePr/>
            <p:nvPr>
              <p:extLst>
                <p:ext uri="{D42A27DB-BD31-4B8C-83A1-F6EECF244321}">
                  <p14:modId xmlns:p14="http://schemas.microsoft.com/office/powerpoint/2010/main" val="2680156843"/>
                </p:ext>
              </p:extLst>
            </p:nvPr>
          </p:nvGraphicFramePr>
          <p:xfrm>
            <a:off x="5946277" y="3833831"/>
            <a:ext cx="36576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29955" y="5162676"/>
              <a:ext cx="649705" cy="649705"/>
            </a:xfrm>
            <a:prstGeom prst="rect">
              <a:avLst/>
            </a:prstGeom>
          </p:spPr>
        </p:pic>
        <p:pic>
          <p:nvPicPr>
            <p:cNvPr id="11" name="Picture 10"/>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935950" y="5034264"/>
              <a:ext cx="440511" cy="443477"/>
            </a:xfrm>
            <a:prstGeom prst="rect">
              <a:avLst/>
            </a:prstGeom>
          </p:spPr>
        </p:pic>
      </p:grpSp>
      <p:grpSp>
        <p:nvGrpSpPr>
          <p:cNvPr id="12" name="Group 11"/>
          <p:cNvGrpSpPr/>
          <p:nvPr/>
        </p:nvGrpSpPr>
        <p:grpSpPr>
          <a:xfrm>
            <a:off x="5619328" y="1366120"/>
            <a:ext cx="3657600" cy="2743200"/>
            <a:chOff x="5831800" y="1366120"/>
            <a:chExt cx="3657600" cy="2743200"/>
          </a:xfrm>
        </p:grpSpPr>
        <p:graphicFrame>
          <p:nvGraphicFramePr>
            <p:cNvPr id="13" name="Chart 12"/>
            <p:cNvGraphicFramePr/>
            <p:nvPr>
              <p:extLst/>
            </p:nvPr>
          </p:nvGraphicFramePr>
          <p:xfrm>
            <a:off x="5831800" y="1366120"/>
            <a:ext cx="3657600" cy="2743200"/>
          </p:xfrm>
          <a:graphic>
            <a:graphicData uri="http://schemas.openxmlformats.org/drawingml/2006/chart">
              <c:chart xmlns:c="http://schemas.openxmlformats.org/drawingml/2006/chart" xmlns:r="http://schemas.openxmlformats.org/officeDocument/2006/relationships" r:id="rId6"/>
            </a:graphicData>
          </a:graphic>
        </p:graphicFrame>
        <p:pic>
          <p:nvPicPr>
            <p:cNvPr id="14" name="Picture 13"/>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7832971" y="2515981"/>
              <a:ext cx="440511" cy="443477"/>
            </a:xfrm>
            <a:prstGeom prst="rect">
              <a:avLst/>
            </a:prstGeom>
          </p:spPr>
        </p:pic>
      </p:grpSp>
      <p:graphicFrame>
        <p:nvGraphicFramePr>
          <p:cNvPr id="15" name="Chart 14"/>
          <p:cNvGraphicFramePr/>
          <p:nvPr>
            <p:extLst/>
          </p:nvPr>
        </p:nvGraphicFramePr>
        <p:xfrm>
          <a:off x="8645719" y="1364852"/>
          <a:ext cx="3657600"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6" name="Chart 15"/>
          <p:cNvGraphicFramePr>
            <a:graphicFrameLocks noChangeAspect="1"/>
          </p:cNvGraphicFramePr>
          <p:nvPr>
            <p:extLst/>
          </p:nvPr>
        </p:nvGraphicFramePr>
        <p:xfrm>
          <a:off x="8920039" y="4159769"/>
          <a:ext cx="3108960" cy="2181156"/>
        </p:xfrm>
        <a:graphic>
          <a:graphicData uri="http://schemas.openxmlformats.org/drawingml/2006/chart">
            <c:chart xmlns:c="http://schemas.openxmlformats.org/drawingml/2006/chart" xmlns:r="http://schemas.openxmlformats.org/officeDocument/2006/relationships" r:id="rId8"/>
          </a:graphicData>
        </a:graphic>
      </p:graphicFrame>
      <p:pic>
        <p:nvPicPr>
          <p:cNvPr id="17" name="Picture 16"/>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0646890" y="2490922"/>
            <a:ext cx="440511" cy="443477"/>
          </a:xfrm>
          <a:prstGeom prst="rect">
            <a:avLst/>
          </a:prstGeom>
        </p:spPr>
      </p:pic>
      <p:pic>
        <p:nvPicPr>
          <p:cNvPr id="18" name="Picture 17"/>
          <p:cNvPicPr>
            <a:picLocks noChangeAspect="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805698" y="2775226"/>
            <a:ext cx="567962" cy="567962"/>
          </a:xfrm>
          <a:prstGeom prst="rect">
            <a:avLst/>
          </a:prstGeom>
        </p:spPr>
      </p:pic>
      <p:pic>
        <p:nvPicPr>
          <p:cNvPr id="19" name="Picture 2" descr="Image result for drop icon"/>
          <p:cNvPicPr>
            <a:picLocks noChangeAspect="1" noChangeArrowheads="1"/>
          </p:cNvPicPr>
          <p:nvPr/>
        </p:nvPicPr>
        <p:blipFill>
          <a:blip r:embed="rId10" cstate="screen">
            <a:lum bright="70000" contrast="-70000"/>
            <a:extLst>
              <a:ext uri="{28A0092B-C50C-407E-A947-70E740481C1C}">
                <a14:useLocalDpi xmlns:a14="http://schemas.microsoft.com/office/drawing/2010/main"/>
              </a:ext>
            </a:extLst>
          </a:blip>
          <a:srcRect/>
          <a:stretch>
            <a:fillRect/>
          </a:stretch>
        </p:blipFill>
        <p:spPr bwMode="auto">
          <a:xfrm>
            <a:off x="6813773" y="291797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pasture icon"/>
          <p:cNvPicPr>
            <a:picLocks noChangeAspect="1" noChangeArrowheads="1"/>
          </p:cNvPicPr>
          <p:nvPr/>
        </p:nvPicPr>
        <p:blipFill>
          <a:blip r:embed="rId11"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474519" y="4995266"/>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grains icon"/>
          <p:cNvPicPr>
            <a:picLocks noChangeAspect="1" noChangeArrowheads="1"/>
          </p:cNvPicPr>
          <p:nvPr/>
        </p:nvPicPr>
        <p:blipFill>
          <a:blip r:embed="rId12"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805698" y="4716550"/>
            <a:ext cx="457200"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p:nvPr/>
        </p:nvCxnSpPr>
        <p:spPr>
          <a:xfrm>
            <a:off x="5867463" y="1822052"/>
            <a:ext cx="0" cy="4572000"/>
          </a:xfrm>
          <a:prstGeom prst="line">
            <a:avLst/>
          </a:prstGeom>
          <a:ln w="127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38838" y="1723636"/>
            <a:ext cx="4697337" cy="400110"/>
          </a:xfrm>
          <a:prstGeom prst="rect">
            <a:avLst/>
          </a:prstGeom>
          <a:solidFill>
            <a:schemeClr val="bg1">
              <a:lumMod val="95000"/>
            </a:schemeClr>
          </a:solidFill>
        </p:spPr>
        <p:txBody>
          <a:bodyPr wrap="square" rtlCol="0">
            <a:spAutoFit/>
          </a:bodyPr>
          <a:lstStyle/>
          <a:p>
            <a:r>
              <a:rPr lang="en-US" sz="2000" b="1" dirty="0">
                <a:solidFill>
                  <a:srgbClr val="FF0000"/>
                </a:solidFill>
              </a:rPr>
              <a:t>N</a:t>
            </a:r>
            <a:r>
              <a:rPr lang="en-US" sz="2000" b="1" dirty="0" smtClean="0">
                <a:solidFill>
                  <a:srgbClr val="FF0000"/>
                </a:solidFill>
              </a:rPr>
              <a:t>egative </a:t>
            </a:r>
            <a:r>
              <a:rPr lang="en-US" sz="2000" b="1" dirty="0">
                <a:solidFill>
                  <a:srgbClr val="FF0000"/>
                </a:solidFill>
              </a:rPr>
              <a:t>environmental </a:t>
            </a:r>
            <a:r>
              <a:rPr lang="en-US" sz="2000" b="1" dirty="0" smtClean="0">
                <a:solidFill>
                  <a:srgbClr val="FF0000"/>
                </a:solidFill>
              </a:rPr>
              <a:t>impacts</a:t>
            </a:r>
            <a:r>
              <a:rPr lang="en-US" sz="2000" dirty="0" smtClean="0"/>
              <a:t>:</a:t>
            </a:r>
            <a:endParaRPr lang="en-US" sz="2000" dirty="0"/>
          </a:p>
        </p:txBody>
      </p:sp>
      <p:sp>
        <p:nvSpPr>
          <p:cNvPr id="43" name="Rectangle 42"/>
          <p:cNvSpPr/>
          <p:nvPr/>
        </p:nvSpPr>
        <p:spPr>
          <a:xfrm>
            <a:off x="1411710" y="2805462"/>
            <a:ext cx="1231245" cy="480131"/>
          </a:xfrm>
          <a:prstGeom prst="rect">
            <a:avLst/>
          </a:prstGeom>
        </p:spPr>
        <p:txBody>
          <a:bodyPr wrap="square">
            <a:spAutoFit/>
          </a:bodyPr>
          <a:lstStyle/>
          <a:p>
            <a:pPr lvl="0" defTabSz="711200">
              <a:lnSpc>
                <a:spcPct val="90000"/>
              </a:lnSpc>
              <a:spcAft>
                <a:spcPct val="35000"/>
              </a:spcAft>
            </a:pPr>
            <a:r>
              <a:rPr lang="en-US" sz="1400" dirty="0" smtClean="0">
                <a:solidFill>
                  <a:schemeClr val="tx1">
                    <a:lumMod val="75000"/>
                    <a:lumOff val="25000"/>
                  </a:schemeClr>
                </a:solidFill>
              </a:rPr>
              <a:t>of greenhouse gases</a:t>
            </a:r>
            <a:endParaRPr lang="en-US" sz="1400" dirty="0">
              <a:solidFill>
                <a:schemeClr val="tx1">
                  <a:lumMod val="75000"/>
                  <a:lumOff val="25000"/>
                </a:schemeClr>
              </a:solidFill>
            </a:endParaRPr>
          </a:p>
        </p:txBody>
      </p:sp>
      <p:sp>
        <p:nvSpPr>
          <p:cNvPr id="44" name="Rectangle 43"/>
          <p:cNvSpPr/>
          <p:nvPr/>
        </p:nvSpPr>
        <p:spPr>
          <a:xfrm>
            <a:off x="1301352" y="2312362"/>
            <a:ext cx="1255472" cy="341632"/>
          </a:xfrm>
          <a:prstGeom prst="rect">
            <a:avLst/>
          </a:prstGeom>
        </p:spPr>
        <p:txBody>
          <a:bodyPr wrap="none">
            <a:spAutoFit/>
          </a:bodyPr>
          <a:lstStyle/>
          <a:p>
            <a:pPr lvl="0" defTabSz="711200">
              <a:lnSpc>
                <a:spcPct val="90000"/>
              </a:lnSpc>
              <a:spcAft>
                <a:spcPct val="35000"/>
              </a:spcAft>
            </a:pPr>
            <a:r>
              <a:rPr lang="en-US" b="1" dirty="0" smtClean="0">
                <a:solidFill>
                  <a:schemeClr val="accent4">
                    <a:lumMod val="75000"/>
                  </a:schemeClr>
                </a:solidFill>
              </a:rPr>
              <a:t>EMISSIONS</a:t>
            </a:r>
            <a:endParaRPr lang="en-US" b="1" dirty="0">
              <a:solidFill>
                <a:schemeClr val="accent4">
                  <a:lumMod val="75000"/>
                </a:schemeClr>
              </a:solidFill>
            </a:endParaRPr>
          </a:p>
        </p:txBody>
      </p:sp>
      <p:pic>
        <p:nvPicPr>
          <p:cNvPr id="45" name="Picture 44"/>
          <p:cNvPicPr>
            <a:picLocks noChangeAspect="1"/>
          </p:cNvPicPr>
          <p:nvPr/>
        </p:nvPicPr>
        <p:blipFill>
          <a:blip r:embed="rId1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23073" y="2617493"/>
            <a:ext cx="731520" cy="731520"/>
          </a:xfrm>
          <a:prstGeom prst="rect">
            <a:avLst/>
          </a:prstGeom>
        </p:spPr>
      </p:pic>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241633" y="2396776"/>
            <a:ext cx="731520" cy="731520"/>
          </a:xfrm>
          <a:prstGeom prst="rect">
            <a:avLst/>
          </a:prstGeom>
        </p:spPr>
      </p:pic>
      <p:sp>
        <p:nvSpPr>
          <p:cNvPr id="47" name="Rectangle 46"/>
          <p:cNvSpPr/>
          <p:nvPr/>
        </p:nvSpPr>
        <p:spPr>
          <a:xfrm>
            <a:off x="4148002" y="2793158"/>
            <a:ext cx="1435667" cy="480131"/>
          </a:xfrm>
          <a:prstGeom prst="rect">
            <a:avLst/>
          </a:prstGeom>
        </p:spPr>
        <p:txBody>
          <a:bodyPr wrap="square">
            <a:spAutoFit/>
          </a:bodyPr>
          <a:lstStyle/>
          <a:p>
            <a:pPr lvl="0" defTabSz="711200">
              <a:lnSpc>
                <a:spcPct val="90000"/>
              </a:lnSpc>
              <a:spcAft>
                <a:spcPct val="35000"/>
              </a:spcAft>
            </a:pPr>
            <a:r>
              <a:rPr lang="en-US" sz="1400" dirty="0" smtClean="0">
                <a:solidFill>
                  <a:schemeClr val="tx1">
                    <a:lumMod val="75000"/>
                    <a:lumOff val="25000"/>
                  </a:schemeClr>
                </a:solidFill>
              </a:rPr>
              <a:t>degradation and deforestation</a:t>
            </a:r>
            <a:endParaRPr lang="en-US" sz="1400" dirty="0">
              <a:solidFill>
                <a:schemeClr val="tx1">
                  <a:lumMod val="75000"/>
                  <a:lumOff val="25000"/>
                </a:schemeClr>
              </a:solidFill>
            </a:endParaRPr>
          </a:p>
        </p:txBody>
      </p:sp>
      <p:sp>
        <p:nvSpPr>
          <p:cNvPr id="48" name="Rectangle 47"/>
          <p:cNvSpPr/>
          <p:nvPr/>
        </p:nvSpPr>
        <p:spPr>
          <a:xfrm>
            <a:off x="4384485" y="2292177"/>
            <a:ext cx="720069" cy="341632"/>
          </a:xfrm>
          <a:prstGeom prst="rect">
            <a:avLst/>
          </a:prstGeom>
        </p:spPr>
        <p:txBody>
          <a:bodyPr wrap="none">
            <a:spAutoFit/>
          </a:bodyPr>
          <a:lstStyle/>
          <a:p>
            <a:pPr lvl="0" defTabSz="711200">
              <a:lnSpc>
                <a:spcPct val="90000"/>
              </a:lnSpc>
              <a:spcAft>
                <a:spcPct val="35000"/>
              </a:spcAft>
            </a:pPr>
            <a:r>
              <a:rPr lang="en-US" b="1" dirty="0" smtClean="0">
                <a:solidFill>
                  <a:srgbClr val="FC6E51"/>
                </a:solidFill>
              </a:rPr>
              <a:t>LAND</a:t>
            </a:r>
            <a:endParaRPr lang="en-US" b="1" dirty="0">
              <a:solidFill>
                <a:srgbClr val="FC6E51"/>
              </a:solidFill>
            </a:endParaRPr>
          </a:p>
        </p:txBody>
      </p:sp>
      <p:pic>
        <p:nvPicPr>
          <p:cNvPr id="49" name="Picture 48"/>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60661" y="4036620"/>
            <a:ext cx="728707" cy="731520"/>
          </a:xfrm>
          <a:prstGeom prst="ellipse">
            <a:avLst/>
          </a:prstGeom>
        </p:spPr>
      </p:pic>
      <p:sp>
        <p:nvSpPr>
          <p:cNvPr id="50" name="Rectangle 49"/>
          <p:cNvSpPr/>
          <p:nvPr/>
        </p:nvSpPr>
        <p:spPr>
          <a:xfrm>
            <a:off x="1374087" y="4395640"/>
            <a:ext cx="1587971" cy="480131"/>
          </a:xfrm>
          <a:prstGeom prst="rect">
            <a:avLst/>
          </a:prstGeom>
        </p:spPr>
        <p:txBody>
          <a:bodyPr wrap="square">
            <a:spAutoFit/>
          </a:bodyPr>
          <a:lstStyle/>
          <a:p>
            <a:pPr lvl="0" defTabSz="711200">
              <a:lnSpc>
                <a:spcPct val="90000"/>
              </a:lnSpc>
              <a:spcAft>
                <a:spcPct val="35000"/>
              </a:spcAft>
            </a:pPr>
            <a:r>
              <a:rPr lang="en-US" sz="1400" dirty="0" smtClean="0">
                <a:solidFill>
                  <a:schemeClr val="tx1">
                    <a:lumMod val="75000"/>
                    <a:lumOff val="25000"/>
                  </a:schemeClr>
                </a:solidFill>
              </a:rPr>
              <a:t>pollution and depletion</a:t>
            </a:r>
            <a:endParaRPr lang="en-US" sz="1400" dirty="0">
              <a:solidFill>
                <a:schemeClr val="tx1">
                  <a:lumMod val="75000"/>
                  <a:lumOff val="25000"/>
                </a:schemeClr>
              </a:solidFill>
            </a:endParaRPr>
          </a:p>
        </p:txBody>
      </p:sp>
      <p:sp>
        <p:nvSpPr>
          <p:cNvPr id="51" name="Rectangle 50"/>
          <p:cNvSpPr/>
          <p:nvPr/>
        </p:nvSpPr>
        <p:spPr>
          <a:xfrm>
            <a:off x="1476563" y="3965603"/>
            <a:ext cx="861133" cy="341632"/>
          </a:xfrm>
          <a:prstGeom prst="rect">
            <a:avLst/>
          </a:prstGeom>
        </p:spPr>
        <p:txBody>
          <a:bodyPr wrap="none">
            <a:spAutoFit/>
          </a:bodyPr>
          <a:lstStyle/>
          <a:p>
            <a:pPr lvl="0" defTabSz="711200">
              <a:lnSpc>
                <a:spcPct val="90000"/>
              </a:lnSpc>
              <a:spcAft>
                <a:spcPct val="35000"/>
              </a:spcAft>
            </a:pPr>
            <a:r>
              <a:rPr lang="en-US" b="1" dirty="0" smtClean="0">
                <a:solidFill>
                  <a:srgbClr val="0070C0"/>
                </a:solidFill>
              </a:rPr>
              <a:t>WATER</a:t>
            </a:r>
            <a:endParaRPr lang="en-US" b="1" dirty="0">
              <a:solidFill>
                <a:srgbClr val="0070C0"/>
              </a:solidFill>
            </a:endParaRPr>
          </a:p>
        </p:txBody>
      </p:sp>
      <p:pic>
        <p:nvPicPr>
          <p:cNvPr id="52" name="Picture 12" descr="animal welfare icon"/>
          <p:cNvPicPr>
            <a:picLocks noChangeAspect="1" noChangeArrowheads="1"/>
          </p:cNvPicPr>
          <p:nvPr/>
        </p:nvPicPr>
        <p:blipFill>
          <a:blip r:embed="rId16" cstate="screen">
            <a:biLevel thresh="75000"/>
            <a:extLst>
              <a:ext uri="{28A0092B-C50C-407E-A947-70E740481C1C}">
                <a14:useLocalDpi xmlns:a14="http://schemas.microsoft.com/office/drawing/2010/main"/>
              </a:ext>
            </a:extLst>
          </a:blip>
          <a:srcRect/>
          <a:stretch>
            <a:fillRect/>
          </a:stretch>
        </p:blipFill>
        <p:spPr bwMode="auto">
          <a:xfrm>
            <a:off x="534200" y="5733236"/>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p:cNvSpPr/>
          <p:nvPr/>
        </p:nvSpPr>
        <p:spPr>
          <a:xfrm>
            <a:off x="1351440" y="6011171"/>
            <a:ext cx="1231245" cy="286232"/>
          </a:xfrm>
          <a:prstGeom prst="rect">
            <a:avLst/>
          </a:prstGeom>
        </p:spPr>
        <p:txBody>
          <a:bodyPr wrap="square">
            <a:spAutoFit/>
          </a:bodyPr>
          <a:lstStyle/>
          <a:p>
            <a:pPr lvl="0" defTabSz="711200">
              <a:lnSpc>
                <a:spcPct val="90000"/>
              </a:lnSpc>
              <a:spcAft>
                <a:spcPct val="35000"/>
              </a:spcAft>
            </a:pPr>
            <a:r>
              <a:rPr lang="en-US" sz="1400" dirty="0">
                <a:solidFill>
                  <a:schemeClr val="tx1">
                    <a:lumMod val="75000"/>
                    <a:lumOff val="25000"/>
                  </a:schemeClr>
                </a:solidFill>
              </a:rPr>
              <a:t>threatened</a:t>
            </a:r>
          </a:p>
        </p:txBody>
      </p:sp>
      <p:sp>
        <p:nvSpPr>
          <p:cNvPr id="54" name="Rectangle 53"/>
          <p:cNvSpPr/>
          <p:nvPr/>
        </p:nvSpPr>
        <p:spPr>
          <a:xfrm>
            <a:off x="1351440" y="5738789"/>
            <a:ext cx="1517723" cy="341632"/>
          </a:xfrm>
          <a:prstGeom prst="rect">
            <a:avLst/>
          </a:prstGeom>
        </p:spPr>
        <p:txBody>
          <a:bodyPr wrap="none">
            <a:spAutoFit/>
          </a:bodyPr>
          <a:lstStyle/>
          <a:p>
            <a:pPr lvl="0" defTabSz="711200">
              <a:lnSpc>
                <a:spcPct val="90000"/>
              </a:lnSpc>
              <a:spcAft>
                <a:spcPct val="35000"/>
              </a:spcAft>
            </a:pPr>
            <a:r>
              <a:rPr lang="en-US" b="1" dirty="0" smtClean="0"/>
              <a:t>BIODIVERSITY</a:t>
            </a:r>
            <a:endParaRPr lang="en-US" b="1" dirty="0"/>
          </a:p>
        </p:txBody>
      </p:sp>
      <p:pic>
        <p:nvPicPr>
          <p:cNvPr id="55" name="Picture 54"/>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3194337" y="4005088"/>
            <a:ext cx="731520" cy="731520"/>
          </a:xfrm>
          <a:prstGeom prst="rect">
            <a:avLst/>
          </a:prstGeom>
        </p:spPr>
      </p:pic>
      <p:sp>
        <p:nvSpPr>
          <p:cNvPr id="56" name="Rectangle 55"/>
          <p:cNvSpPr/>
          <p:nvPr/>
        </p:nvSpPr>
        <p:spPr>
          <a:xfrm>
            <a:off x="4009118" y="4087454"/>
            <a:ext cx="1748556" cy="341632"/>
          </a:xfrm>
          <a:prstGeom prst="rect">
            <a:avLst/>
          </a:prstGeom>
        </p:spPr>
        <p:txBody>
          <a:bodyPr wrap="none">
            <a:spAutoFit/>
          </a:bodyPr>
          <a:lstStyle/>
          <a:p>
            <a:pPr lvl="0" defTabSz="711200">
              <a:lnSpc>
                <a:spcPct val="90000"/>
              </a:lnSpc>
              <a:spcAft>
                <a:spcPct val="35000"/>
              </a:spcAft>
            </a:pPr>
            <a:r>
              <a:rPr lang="en-US" b="1" dirty="0" smtClean="0">
                <a:solidFill>
                  <a:srgbClr val="8C5B32"/>
                </a:solidFill>
              </a:rPr>
              <a:t>DEFORESTATION</a:t>
            </a:r>
            <a:endParaRPr lang="en-US" b="1" dirty="0">
              <a:solidFill>
                <a:srgbClr val="8C5B32"/>
              </a:solidFill>
            </a:endParaRPr>
          </a:p>
        </p:txBody>
      </p:sp>
    </p:spTree>
    <p:extLst>
      <p:ext uri="{BB962C8B-B14F-4D97-AF65-F5344CB8AC3E}">
        <p14:creationId xmlns:p14="http://schemas.microsoft.com/office/powerpoint/2010/main" val="339911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fontblog.de/wp-content/water_milk.jpg"/>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264228" y="2292143"/>
            <a:ext cx="4307231" cy="2773857"/>
          </a:xfrm>
          <a:prstGeom prst="rect">
            <a:avLst/>
          </a:prstGeom>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smtClean="0"/>
              <a:t>Water Footprint</a:t>
            </a:r>
            <a:endParaRPr lang="en-US" dirty="0"/>
          </a:p>
        </p:txBody>
      </p:sp>
      <p:pic>
        <p:nvPicPr>
          <p:cNvPr id="4098" name="Picture 2" descr="The Environmental Impacts of Factory Farming | Vegetarianism for ..."/>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399357" y="1951325"/>
            <a:ext cx="4391025" cy="311467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905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lled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5849" y="180753"/>
            <a:ext cx="9069405" cy="640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48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GHG Emissions</a:t>
            </a:r>
            <a:endParaRPr lang="en-US" dirty="0"/>
          </a:p>
        </p:txBody>
      </p:sp>
      <p:pic>
        <p:nvPicPr>
          <p:cNvPr id="3074" name="Picture 2" descr="Food Emissions - Big Fact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8156" y="1676399"/>
            <a:ext cx="5317067" cy="36252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bating Climate Change Through Diet (With images) | Greenhouse ..."/>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98121" y="1142856"/>
            <a:ext cx="4327186" cy="457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961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Breakout session 1</a:t>
            </a:r>
            <a:endParaRPr lang="en-US" dirty="0"/>
          </a:p>
        </p:txBody>
      </p:sp>
      <p:sp>
        <p:nvSpPr>
          <p:cNvPr id="6" name="Content Placeholder 5"/>
          <p:cNvSpPr>
            <a:spLocks noGrp="1"/>
          </p:cNvSpPr>
          <p:nvPr>
            <p:ph idx="1"/>
          </p:nvPr>
        </p:nvSpPr>
        <p:spPr>
          <a:xfrm>
            <a:off x="5677786" y="1290598"/>
            <a:ext cx="5676014" cy="4681266"/>
          </a:xfrm>
        </p:spPr>
        <p:txBody>
          <a:bodyPr>
            <a:normAutofit/>
          </a:bodyPr>
          <a:lstStyle/>
          <a:p>
            <a:pPr marL="0" indent="0">
              <a:buNone/>
            </a:pPr>
            <a:r>
              <a:rPr lang="en-US" sz="3600" dirty="0"/>
              <a:t>Discuss and rank from </a:t>
            </a:r>
            <a:r>
              <a:rPr lang="en-US" sz="3600" dirty="0" smtClean="0"/>
              <a:t>1 to 5  (with  </a:t>
            </a:r>
            <a:r>
              <a:rPr lang="en-US" sz="3600" b="1" dirty="0" smtClean="0">
                <a:solidFill>
                  <a:srgbClr val="00B050"/>
                </a:solidFill>
              </a:rPr>
              <a:t>1</a:t>
            </a:r>
            <a:r>
              <a:rPr lang="en-US" sz="3600" dirty="0" smtClean="0"/>
              <a:t> the </a:t>
            </a:r>
            <a:r>
              <a:rPr lang="en-US" sz="3600" b="1" dirty="0" smtClean="0">
                <a:solidFill>
                  <a:srgbClr val="00B050"/>
                </a:solidFill>
              </a:rPr>
              <a:t>most important </a:t>
            </a:r>
            <a:r>
              <a:rPr lang="en-US" sz="3600" dirty="0" smtClean="0"/>
              <a:t>and </a:t>
            </a:r>
            <a:r>
              <a:rPr lang="en-US" sz="3600" b="1" dirty="0" smtClean="0">
                <a:solidFill>
                  <a:srgbClr val="FF0000"/>
                </a:solidFill>
              </a:rPr>
              <a:t>5</a:t>
            </a:r>
            <a:r>
              <a:rPr lang="en-US" sz="3600" dirty="0" smtClean="0"/>
              <a:t> the </a:t>
            </a:r>
            <a:r>
              <a:rPr lang="en-US" sz="3600" b="1" dirty="0" smtClean="0">
                <a:solidFill>
                  <a:srgbClr val="FF0000"/>
                </a:solidFill>
              </a:rPr>
              <a:t>least important</a:t>
            </a:r>
            <a:r>
              <a:rPr lang="en-US" sz="3600" dirty="0" smtClean="0">
                <a:solidFill>
                  <a:schemeClr val="tx1"/>
                </a:solidFill>
              </a:rPr>
              <a:t>) the </a:t>
            </a:r>
            <a:r>
              <a:rPr lang="en-US" sz="3600" dirty="0" smtClean="0"/>
              <a:t>environmental </a:t>
            </a:r>
            <a:r>
              <a:rPr lang="en-US" sz="3600" dirty="0"/>
              <a:t>impact dimensions in relation to livestock production in your </a:t>
            </a:r>
            <a:r>
              <a:rPr lang="en-US" sz="3600" dirty="0" smtClean="0"/>
              <a:t>country?</a:t>
            </a:r>
            <a:endParaRPr lang="en-US" sz="3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290598"/>
            <a:ext cx="5349240" cy="3000895"/>
          </a:xfrm>
          <a:prstGeom prst="rect">
            <a:avLst/>
          </a:prstGeom>
        </p:spPr>
      </p:pic>
    </p:spTree>
    <p:extLst>
      <p:ext uri="{BB962C8B-B14F-4D97-AF65-F5344CB8AC3E}">
        <p14:creationId xmlns:p14="http://schemas.microsoft.com/office/powerpoint/2010/main" val="847652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Country Coordinators Presentations</a:t>
            </a:r>
            <a:endParaRPr lang="en-US" dirty="0"/>
          </a:p>
        </p:txBody>
      </p:sp>
    </p:spTree>
    <p:extLst>
      <p:ext uri="{BB962C8B-B14F-4D97-AF65-F5344CB8AC3E}">
        <p14:creationId xmlns:p14="http://schemas.microsoft.com/office/powerpoint/2010/main" val="186343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5922"/>
            <a:ext cx="10572262" cy="1502939"/>
          </a:xfrm>
        </p:spPr>
        <p:txBody>
          <a:bodyPr>
            <a:normAutofit fontScale="90000"/>
          </a:bodyPr>
          <a:lstStyle/>
          <a:p>
            <a:pPr>
              <a:spcAft>
                <a:spcPts val="600"/>
              </a:spcAft>
            </a:pPr>
            <a:r>
              <a:rPr lang="en-US" dirty="0" smtClean="0"/>
              <a:t>Part 2:</a:t>
            </a:r>
            <a:br>
              <a:rPr lang="en-US" dirty="0" smtClean="0"/>
            </a:br>
            <a:r>
              <a:rPr lang="en-US" dirty="0" smtClean="0"/>
              <a:t>CLEANED</a:t>
            </a:r>
            <a:endParaRPr lang="en-US" dirty="0"/>
          </a:p>
        </p:txBody>
      </p:sp>
    </p:spTree>
    <p:extLst>
      <p:ext uri="{BB962C8B-B14F-4D97-AF65-F5344CB8AC3E}">
        <p14:creationId xmlns:p14="http://schemas.microsoft.com/office/powerpoint/2010/main" val="2336352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CLEANED</a:t>
            </a:r>
            <a:r>
              <a:rPr lang="en-US" dirty="0" smtClean="0"/>
              <a:t>?</a:t>
            </a:r>
            <a:endParaRPr lang="en-US" dirty="0"/>
          </a:p>
        </p:txBody>
      </p:sp>
      <p:sp>
        <p:nvSpPr>
          <p:cNvPr id="3" name="Content Placeholder 2"/>
          <p:cNvSpPr>
            <a:spLocks noGrp="1"/>
          </p:cNvSpPr>
          <p:nvPr>
            <p:ph idx="1"/>
          </p:nvPr>
        </p:nvSpPr>
        <p:spPr>
          <a:xfrm>
            <a:off x="838200" y="1418602"/>
            <a:ext cx="5257800" cy="4351338"/>
          </a:xfrm>
        </p:spPr>
        <p:txBody>
          <a:bodyPr>
            <a:noAutofit/>
          </a:bodyPr>
          <a:lstStyle/>
          <a:p>
            <a:pPr marL="457200" indent="-457200">
              <a:lnSpc>
                <a:spcPct val="100000"/>
              </a:lnSpc>
              <a:spcBef>
                <a:spcPts val="600"/>
              </a:spcBef>
              <a:buNone/>
            </a:pPr>
            <a:r>
              <a:rPr lang="en-US" sz="3200" b="1" dirty="0" smtClean="0">
                <a:solidFill>
                  <a:srgbClr val="0070C0"/>
                </a:solidFill>
                <a:latin typeface="Lucida Console" panose="020B0609040504020204" pitchFamily="49" charset="0"/>
              </a:rPr>
              <a:t>C </a:t>
            </a:r>
            <a:r>
              <a:rPr lang="en-US" sz="3200" dirty="0" err="1" smtClean="0"/>
              <a:t>omprehensive</a:t>
            </a:r>
            <a:endParaRPr lang="en-US" sz="3200" dirty="0" smtClean="0"/>
          </a:p>
          <a:p>
            <a:pPr marL="457200" indent="-457200">
              <a:lnSpc>
                <a:spcPct val="100000"/>
              </a:lnSpc>
              <a:spcBef>
                <a:spcPts val="600"/>
              </a:spcBef>
              <a:buNone/>
            </a:pPr>
            <a:r>
              <a:rPr lang="en-US" sz="3200" b="1" dirty="0">
                <a:solidFill>
                  <a:srgbClr val="0070C0"/>
                </a:solidFill>
                <a:latin typeface="Lucida Console" panose="020B0609040504020204" pitchFamily="49" charset="0"/>
              </a:rPr>
              <a:t>L </a:t>
            </a:r>
            <a:r>
              <a:rPr lang="en-US" sz="3200" dirty="0" err="1" smtClean="0"/>
              <a:t>ivestock</a:t>
            </a:r>
            <a:endParaRPr lang="en-US" sz="3200" dirty="0" smtClean="0"/>
          </a:p>
          <a:p>
            <a:pPr marL="457200" indent="-457200">
              <a:lnSpc>
                <a:spcPct val="100000"/>
              </a:lnSpc>
              <a:spcBef>
                <a:spcPts val="600"/>
              </a:spcBef>
              <a:buNone/>
            </a:pPr>
            <a:r>
              <a:rPr lang="en-US" sz="3200" b="1" dirty="0">
                <a:solidFill>
                  <a:srgbClr val="0070C0"/>
                </a:solidFill>
                <a:latin typeface="Lucida Console" panose="020B0609040504020204" pitchFamily="49" charset="0"/>
              </a:rPr>
              <a:t>E </a:t>
            </a:r>
            <a:r>
              <a:rPr lang="en-US" sz="3200" dirty="0" err="1" smtClean="0"/>
              <a:t>nvironmental</a:t>
            </a:r>
            <a:endParaRPr lang="en-US" sz="3200" dirty="0" smtClean="0"/>
          </a:p>
          <a:p>
            <a:pPr marL="457200" indent="-457200">
              <a:lnSpc>
                <a:spcPct val="100000"/>
              </a:lnSpc>
              <a:spcBef>
                <a:spcPts val="600"/>
              </a:spcBef>
              <a:buNone/>
            </a:pPr>
            <a:r>
              <a:rPr lang="en-US" sz="3200" b="1" dirty="0">
                <a:solidFill>
                  <a:srgbClr val="0070C0"/>
                </a:solidFill>
                <a:latin typeface="Lucida Console" panose="020B0609040504020204" pitchFamily="49" charset="0"/>
              </a:rPr>
              <a:t>A </a:t>
            </a:r>
            <a:r>
              <a:rPr lang="en-US" sz="3200" dirty="0" err="1" smtClean="0"/>
              <a:t>ssessment</a:t>
            </a:r>
            <a:r>
              <a:rPr lang="en-US" sz="3200" dirty="0" smtClean="0"/>
              <a:t> </a:t>
            </a:r>
            <a:r>
              <a:rPr lang="en-US" sz="3200" dirty="0"/>
              <a:t>for </a:t>
            </a:r>
            <a:r>
              <a:rPr lang="en-US" sz="3200" dirty="0" smtClean="0"/>
              <a:t>Improved</a:t>
            </a:r>
          </a:p>
          <a:p>
            <a:pPr marL="457200" indent="-457200">
              <a:lnSpc>
                <a:spcPct val="100000"/>
              </a:lnSpc>
              <a:spcBef>
                <a:spcPts val="600"/>
              </a:spcBef>
              <a:buNone/>
            </a:pPr>
            <a:r>
              <a:rPr lang="en-US" sz="3200" b="1" dirty="0">
                <a:solidFill>
                  <a:srgbClr val="0070C0"/>
                </a:solidFill>
                <a:latin typeface="Lucida Console" panose="020B0609040504020204" pitchFamily="49" charset="0"/>
              </a:rPr>
              <a:t>N </a:t>
            </a:r>
            <a:r>
              <a:rPr lang="en-US" sz="3200" dirty="0" err="1" smtClean="0"/>
              <a:t>utrition</a:t>
            </a:r>
            <a:r>
              <a:rPr lang="en-US" sz="3200" dirty="0"/>
              <a:t>, a </a:t>
            </a:r>
            <a:r>
              <a:rPr lang="en-US" sz="3200" dirty="0" smtClean="0"/>
              <a:t>Secured</a:t>
            </a:r>
          </a:p>
          <a:p>
            <a:pPr marL="457200" indent="-457200">
              <a:lnSpc>
                <a:spcPct val="100000"/>
              </a:lnSpc>
              <a:spcBef>
                <a:spcPts val="600"/>
              </a:spcBef>
              <a:buNone/>
            </a:pPr>
            <a:r>
              <a:rPr lang="en-US" sz="3200" b="1" dirty="0">
                <a:solidFill>
                  <a:srgbClr val="0070C0"/>
                </a:solidFill>
                <a:latin typeface="Lucida Console" panose="020B0609040504020204" pitchFamily="49" charset="0"/>
              </a:rPr>
              <a:t>E </a:t>
            </a:r>
            <a:r>
              <a:rPr lang="en-US" sz="3200" dirty="0" err="1" smtClean="0"/>
              <a:t>nvironment</a:t>
            </a:r>
            <a:r>
              <a:rPr lang="en-US" sz="3200" dirty="0" smtClean="0"/>
              <a:t> </a:t>
            </a:r>
            <a:r>
              <a:rPr lang="en-US" sz="3200" dirty="0"/>
              <a:t>and </a:t>
            </a:r>
            <a:r>
              <a:rPr lang="en-US" sz="3200" dirty="0" smtClean="0"/>
              <a:t>Sustainable</a:t>
            </a:r>
          </a:p>
          <a:p>
            <a:pPr marL="457200" indent="-457200">
              <a:lnSpc>
                <a:spcPct val="100000"/>
              </a:lnSpc>
              <a:spcBef>
                <a:spcPts val="600"/>
              </a:spcBef>
              <a:buNone/>
            </a:pPr>
            <a:r>
              <a:rPr lang="en-US" sz="3200" b="1" dirty="0">
                <a:solidFill>
                  <a:srgbClr val="0070C0"/>
                </a:solidFill>
                <a:latin typeface="Lucida Console" panose="020B0609040504020204" pitchFamily="49" charset="0"/>
              </a:rPr>
              <a:t>D </a:t>
            </a:r>
            <a:r>
              <a:rPr lang="en-US" sz="3200" dirty="0" err="1" smtClean="0"/>
              <a:t>evelopment</a:t>
            </a:r>
            <a:r>
              <a:rPr lang="en-US" sz="3200" dirty="0" smtClean="0"/>
              <a:t> </a:t>
            </a:r>
            <a:r>
              <a:rPr lang="en-US" sz="3200" dirty="0"/>
              <a:t>along Livestock and Fish Value </a:t>
            </a:r>
            <a:r>
              <a:rPr lang="en-US" sz="3200" dirty="0" smtClean="0"/>
              <a:t>Chains.</a:t>
            </a:r>
          </a:p>
        </p:txBody>
      </p:sp>
      <p:sp>
        <p:nvSpPr>
          <p:cNvPr id="7" name="Rectangle 6"/>
          <p:cNvSpPr/>
          <p:nvPr/>
        </p:nvSpPr>
        <p:spPr>
          <a:xfrm>
            <a:off x="6096000" y="1556920"/>
            <a:ext cx="5635255" cy="3416320"/>
          </a:xfrm>
          <a:prstGeom prst="rect">
            <a:avLst/>
          </a:prstGeom>
        </p:spPr>
        <p:txBody>
          <a:bodyPr wrap="square">
            <a:spAutoFit/>
          </a:bodyPr>
          <a:lstStyle/>
          <a:p>
            <a:pPr algn="ctr"/>
            <a:r>
              <a:rPr lang="en-US" sz="3600" i="1" dirty="0">
                <a:solidFill>
                  <a:schemeClr val="bg2">
                    <a:lumMod val="50000"/>
                  </a:schemeClr>
                </a:solidFill>
                <a:latin typeface="Times New Roman" panose="02020603050405020304" pitchFamily="18" charset="0"/>
                <a:cs typeface="Times New Roman" panose="02020603050405020304" pitchFamily="18" charset="0"/>
              </a:rPr>
              <a:t>“A rapid ex-ante environmental impact assessment tool that allows users to explore multiple impacts of developing livestock value chains.”</a:t>
            </a:r>
          </a:p>
        </p:txBody>
      </p:sp>
    </p:spTree>
    <p:extLst>
      <p:ext uri="{BB962C8B-B14F-4D97-AF65-F5344CB8AC3E}">
        <p14:creationId xmlns:p14="http://schemas.microsoft.com/office/powerpoint/2010/main" val="141745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7"/>
          <p:cNvPicPr>
            <a:picLocks noChangeAspect="1"/>
          </p:cNvPicPr>
          <p:nvPr/>
        </p:nvPicPr>
        <p:blipFill rotWithShape="1">
          <a:blip r:embed="rId2" cstate="screen">
            <a:extLst>
              <a:ext uri="{28A0092B-C50C-407E-A947-70E740481C1C}">
                <a14:useLocalDpi xmlns:a14="http://schemas.microsoft.com/office/drawing/2010/main"/>
              </a:ext>
            </a:extLst>
          </a:blip>
          <a:srcRect l="4946" r="8691"/>
          <a:stretch/>
        </p:blipFill>
        <p:spPr>
          <a:xfrm>
            <a:off x="6096000" y="1932494"/>
            <a:ext cx="5667698" cy="3464334"/>
          </a:xfrm>
          <a:prstGeom prst="rect">
            <a:avLst/>
          </a:prstGeom>
        </p:spPr>
      </p:pic>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lstStyle/>
          <a:p>
            <a:r>
              <a:rPr lang="en-US" dirty="0" smtClean="0"/>
              <a:t>Intro + Objectives  - Jess</a:t>
            </a:r>
          </a:p>
          <a:p>
            <a:r>
              <a:rPr lang="en-US" dirty="0" smtClean="0"/>
              <a:t>Maneuvering  the MS Teams environment </a:t>
            </a:r>
          </a:p>
          <a:p>
            <a:r>
              <a:rPr lang="en-US" dirty="0" smtClean="0"/>
              <a:t>Opening remarks – An, Birthe</a:t>
            </a:r>
          </a:p>
          <a:p>
            <a:r>
              <a:rPr lang="en-US" dirty="0" smtClean="0"/>
              <a:t>Program overview </a:t>
            </a:r>
          </a:p>
          <a:p>
            <a:r>
              <a:rPr lang="en-US" dirty="0" smtClean="0"/>
              <a:t>Introductions + Expectations </a:t>
            </a:r>
          </a:p>
          <a:p>
            <a:r>
              <a:rPr lang="en-US" dirty="0" smtClean="0"/>
              <a:t>Start of the training </a:t>
            </a:r>
            <a:endParaRPr lang="en-US" dirty="0"/>
          </a:p>
        </p:txBody>
      </p:sp>
    </p:spTree>
    <p:extLst>
      <p:ext uri="{BB962C8B-B14F-4D97-AF65-F5344CB8AC3E}">
        <p14:creationId xmlns:p14="http://schemas.microsoft.com/office/powerpoint/2010/main" val="291277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742601" y="1727519"/>
            <a:ext cx="5077893" cy="4137352"/>
            <a:chOff x="6260498" y="1484244"/>
            <a:chExt cx="5077893" cy="4137352"/>
          </a:xfrm>
        </p:grpSpPr>
        <p:sp>
          <p:nvSpPr>
            <p:cNvPr id="3" name="Rectangle 2">
              <a:extLst>
                <a:ext uri="{FF2B5EF4-FFF2-40B4-BE49-F238E27FC236}">
                  <a16:creationId xmlns:a16="http://schemas.microsoft.com/office/drawing/2014/main" id="{194A31A7-91C5-4D00-AF78-032EFB9B81A7}"/>
                </a:ext>
              </a:extLst>
            </p:cNvPr>
            <p:cNvSpPr/>
            <p:nvPr/>
          </p:nvSpPr>
          <p:spPr>
            <a:xfrm>
              <a:off x="6260498" y="1484244"/>
              <a:ext cx="4293995" cy="4137352"/>
            </a:xfrm>
            <a:prstGeom prst="rect">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a:extLst>
                <a:ext uri="{FF2B5EF4-FFF2-40B4-BE49-F238E27FC236}">
                  <a16:creationId xmlns:a16="http://schemas.microsoft.com/office/drawing/2014/main" id="{85B5124E-CE13-4711-B2EE-049CE6558A69}"/>
                </a:ext>
              </a:extLst>
            </p:cNvPr>
            <p:cNvGrpSpPr/>
            <p:nvPr/>
          </p:nvGrpSpPr>
          <p:grpSpPr>
            <a:xfrm>
              <a:off x="6588064" y="1882220"/>
              <a:ext cx="4750327" cy="3323987"/>
              <a:chOff x="6588064" y="1882220"/>
              <a:chExt cx="4750327" cy="3323987"/>
            </a:xfrm>
          </p:grpSpPr>
          <p:sp>
            <p:nvSpPr>
              <p:cNvPr id="14" name="Rectangle 13">
                <a:extLst>
                  <a:ext uri="{FF2B5EF4-FFF2-40B4-BE49-F238E27FC236}">
                    <a16:creationId xmlns:a16="http://schemas.microsoft.com/office/drawing/2014/main" id="{B5CCED4C-2446-44CB-9DDD-81E697821F73}"/>
                  </a:ext>
                </a:extLst>
              </p:cNvPr>
              <p:cNvSpPr/>
              <p:nvPr/>
            </p:nvSpPr>
            <p:spPr>
              <a:xfrm>
                <a:off x="7124200" y="1882220"/>
                <a:ext cx="4214191" cy="3323987"/>
              </a:xfrm>
              <a:prstGeom prst="rect">
                <a:avLst/>
              </a:prstGeom>
            </p:spPr>
            <p:txBody>
              <a:bodyPr wrap="square">
                <a:spAutoFit/>
              </a:bodyPr>
              <a:lstStyle/>
              <a:p>
                <a:pPr>
                  <a:lnSpc>
                    <a:spcPts val="4200"/>
                  </a:lnSpc>
                </a:pPr>
                <a:r>
                  <a:rPr lang="en-GB" sz="2800" dirty="0"/>
                  <a:t>Land requirements</a:t>
                </a:r>
              </a:p>
              <a:p>
                <a:pPr>
                  <a:lnSpc>
                    <a:spcPts val="4200"/>
                  </a:lnSpc>
                </a:pPr>
                <a:r>
                  <a:rPr lang="en-GB" sz="2800" dirty="0"/>
                  <a:t>Productivity</a:t>
                </a:r>
              </a:p>
              <a:p>
                <a:pPr>
                  <a:lnSpc>
                    <a:spcPts val="4200"/>
                  </a:lnSpc>
                </a:pPr>
                <a:r>
                  <a:rPr lang="en-GB" sz="2800" dirty="0"/>
                  <a:t>Economics</a:t>
                </a:r>
              </a:p>
              <a:p>
                <a:pPr>
                  <a:lnSpc>
                    <a:spcPts val="4200"/>
                  </a:lnSpc>
                </a:pPr>
                <a:r>
                  <a:rPr lang="en-GB" sz="2800" dirty="0"/>
                  <a:t>Soil Impacts</a:t>
                </a:r>
              </a:p>
              <a:p>
                <a:pPr>
                  <a:lnSpc>
                    <a:spcPts val="4200"/>
                  </a:lnSpc>
                </a:pPr>
                <a:r>
                  <a:rPr lang="en-GB" sz="2800" dirty="0"/>
                  <a:t>Water impacts</a:t>
                </a:r>
              </a:p>
              <a:p>
                <a:pPr>
                  <a:lnSpc>
                    <a:spcPts val="4200"/>
                  </a:lnSpc>
                </a:pPr>
                <a:r>
                  <a:rPr lang="en-GB" sz="2800" dirty="0"/>
                  <a:t>GHG emissions</a:t>
                </a:r>
              </a:p>
            </p:txBody>
          </p:sp>
          <p:grpSp>
            <p:nvGrpSpPr>
              <p:cNvPr id="2" name="Group 1">
                <a:extLst>
                  <a:ext uri="{FF2B5EF4-FFF2-40B4-BE49-F238E27FC236}">
                    <a16:creationId xmlns:a16="http://schemas.microsoft.com/office/drawing/2014/main" id="{AB4D48F8-264D-49B8-80B9-E101FE3AB1A3}"/>
                  </a:ext>
                </a:extLst>
              </p:cNvPr>
              <p:cNvGrpSpPr/>
              <p:nvPr/>
            </p:nvGrpSpPr>
            <p:grpSpPr>
              <a:xfrm>
                <a:off x="6588064" y="2058329"/>
                <a:ext cx="403615" cy="3013455"/>
                <a:chOff x="6588064" y="2058329"/>
                <a:chExt cx="403615" cy="3013455"/>
              </a:xfrm>
            </p:grpSpPr>
            <p:pic>
              <p:nvPicPr>
                <p:cNvPr id="10" name="soilicon">
                  <a:extLst>
                    <a:ext uri="{FF2B5EF4-FFF2-40B4-BE49-F238E27FC236}">
                      <a16:creationId xmlns:a16="http://schemas.microsoft.com/office/drawing/2014/main" id="{4A72D4E7-1C0C-492D-A9D4-3D348002A02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27249" y="3662510"/>
                  <a:ext cx="325145" cy="325145"/>
                </a:xfrm>
                <a:prstGeom prst="rect">
                  <a:avLst/>
                </a:prstGeom>
              </p:spPr>
            </p:pic>
            <p:pic>
              <p:nvPicPr>
                <p:cNvPr id="11" name="economicsicon">
                  <a:extLst>
                    <a:ext uri="{FF2B5EF4-FFF2-40B4-BE49-F238E27FC236}">
                      <a16:creationId xmlns:a16="http://schemas.microsoft.com/office/drawing/2014/main" id="{E257ED76-5CD0-4FE6-8639-49C2F6D661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30294" y="3143984"/>
                  <a:ext cx="325145" cy="325145"/>
                </a:xfrm>
                <a:prstGeom prst="rect">
                  <a:avLst/>
                </a:prstGeom>
              </p:spPr>
            </p:pic>
            <p:pic>
              <p:nvPicPr>
                <p:cNvPr id="12" name="productivityicon">
                  <a:extLst>
                    <a:ext uri="{FF2B5EF4-FFF2-40B4-BE49-F238E27FC236}">
                      <a16:creationId xmlns:a16="http://schemas.microsoft.com/office/drawing/2014/main" id="{454EBD56-F452-4C0B-B4EE-A2506571B7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07283" y="2528605"/>
                  <a:ext cx="325118" cy="325118"/>
                </a:xfrm>
                <a:prstGeom prst="rect">
                  <a:avLst/>
                </a:prstGeom>
              </p:spPr>
            </p:pic>
            <p:pic>
              <p:nvPicPr>
                <p:cNvPr id="13" name="GHGicon">
                  <a:extLst>
                    <a:ext uri="{FF2B5EF4-FFF2-40B4-BE49-F238E27FC236}">
                      <a16:creationId xmlns:a16="http://schemas.microsoft.com/office/drawing/2014/main" id="{77897FBC-1DE8-4F2A-83BE-02D87B56E45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66534" y="4746639"/>
                  <a:ext cx="325145" cy="325145"/>
                </a:xfrm>
                <a:prstGeom prst="rect">
                  <a:avLst/>
                </a:prstGeom>
              </p:spPr>
            </p:pic>
            <p:pic>
              <p:nvPicPr>
                <p:cNvPr id="6" name="watericon">
                  <a:extLst>
                    <a:ext uri="{FF2B5EF4-FFF2-40B4-BE49-F238E27FC236}">
                      <a16:creationId xmlns:a16="http://schemas.microsoft.com/office/drawing/2014/main" id="{70D6B24C-6AEE-4FB4-9BCE-C37CB16FB2D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98717" y="4255957"/>
                  <a:ext cx="264162" cy="264162"/>
                </a:xfrm>
                <a:prstGeom prst="rect">
                  <a:avLst/>
                </a:prstGeom>
              </p:spPr>
            </p:pic>
            <p:pic>
              <p:nvPicPr>
                <p:cNvPr id="7" name="landicon">
                  <a:extLst>
                    <a:ext uri="{FF2B5EF4-FFF2-40B4-BE49-F238E27FC236}">
                      <a16:creationId xmlns:a16="http://schemas.microsoft.com/office/drawing/2014/main" id="{06CB3982-AC36-4010-B0E0-E716039FADC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588064" y="2058329"/>
                  <a:ext cx="325145" cy="325145"/>
                </a:xfrm>
                <a:prstGeom prst="rect">
                  <a:avLst/>
                </a:prstGeom>
              </p:spPr>
            </p:pic>
          </p:grpSp>
        </p:grpSp>
      </p:grpSp>
      <p:sp>
        <p:nvSpPr>
          <p:cNvPr id="15" name="Title 14"/>
          <p:cNvSpPr>
            <a:spLocks noGrp="1"/>
          </p:cNvSpPr>
          <p:nvPr>
            <p:ph type="title"/>
          </p:nvPr>
        </p:nvSpPr>
        <p:spPr/>
        <p:txBody>
          <a:bodyPr>
            <a:normAutofit/>
          </a:bodyPr>
          <a:lstStyle/>
          <a:p>
            <a:r>
              <a:rPr lang="en-US" dirty="0"/>
              <a:t>What is </a:t>
            </a:r>
            <a:r>
              <a:rPr lang="en-US" dirty="0" smtClean="0"/>
              <a:t>CLEANED</a:t>
            </a:r>
            <a:endParaRPr lang="en-US" dirty="0"/>
          </a:p>
        </p:txBody>
      </p:sp>
      <p:sp>
        <p:nvSpPr>
          <p:cNvPr id="16" name="Content Placeholder 15"/>
          <p:cNvSpPr>
            <a:spLocks noGrp="1"/>
          </p:cNvSpPr>
          <p:nvPr>
            <p:ph idx="1"/>
          </p:nvPr>
        </p:nvSpPr>
        <p:spPr>
          <a:xfrm>
            <a:off x="838200" y="1620526"/>
            <a:ext cx="5362141" cy="4351338"/>
          </a:xfrm>
        </p:spPr>
        <p:txBody>
          <a:bodyPr>
            <a:noAutofit/>
          </a:bodyPr>
          <a:lstStyle/>
          <a:p>
            <a:pPr marL="0" indent="0">
              <a:lnSpc>
                <a:spcPct val="100000"/>
              </a:lnSpc>
              <a:buNone/>
            </a:pPr>
            <a:r>
              <a:rPr lang="en-US" sz="3600" dirty="0"/>
              <a:t>The CLEANED tool lets users explore </a:t>
            </a:r>
            <a:r>
              <a:rPr lang="en-US" sz="3600" b="1" dirty="0">
                <a:solidFill>
                  <a:srgbClr val="006EB6"/>
                </a:solidFill>
              </a:rPr>
              <a:t>multiple</a:t>
            </a:r>
            <a:r>
              <a:rPr lang="en-US" sz="3600" dirty="0"/>
              <a:t> impacts of developing livestock value chains in explicit ways. It models the impact of intensifying livestock along multiple pathways</a:t>
            </a:r>
            <a:r>
              <a:rPr lang="en-US" sz="3600" dirty="0" smtClean="0"/>
              <a:t>:</a:t>
            </a:r>
            <a:endParaRPr lang="en-US" sz="3600" dirty="0"/>
          </a:p>
        </p:txBody>
      </p:sp>
    </p:spTree>
    <p:extLst>
      <p:ext uri="{BB962C8B-B14F-4D97-AF65-F5344CB8AC3E}">
        <p14:creationId xmlns:p14="http://schemas.microsoft.com/office/powerpoint/2010/main" val="3087225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57">
            <a:extLst>
              <a:ext uri="{FF2B5EF4-FFF2-40B4-BE49-F238E27FC236}">
                <a16:creationId xmlns:a16="http://schemas.microsoft.com/office/drawing/2014/main" id="{D327DA64-EA53-4703-AB81-5E87D608E382}"/>
              </a:ext>
            </a:extLst>
          </p:cNvPr>
          <p:cNvSpPr/>
          <p:nvPr/>
        </p:nvSpPr>
        <p:spPr>
          <a:xfrm>
            <a:off x="4981166" y="440340"/>
            <a:ext cx="6278713" cy="5588320"/>
          </a:xfrm>
          <a:prstGeom prst="roundRect">
            <a:avLst>
              <a:gd name="adj" fmla="val 5151"/>
            </a:avLst>
          </a:prstGeom>
          <a:solidFill>
            <a:srgbClr val="F6F6F6"/>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469">
            <a:extLst>
              <a:ext uri="{FF2B5EF4-FFF2-40B4-BE49-F238E27FC236}">
                <a16:creationId xmlns:a16="http://schemas.microsoft.com/office/drawing/2014/main" id="{08710B3C-FF2B-419B-847E-AD586A3D3A49}"/>
              </a:ext>
            </a:extLst>
          </p:cNvPr>
          <p:cNvSpPr/>
          <p:nvPr/>
        </p:nvSpPr>
        <p:spPr>
          <a:xfrm>
            <a:off x="5092995" y="563526"/>
            <a:ext cx="2828261" cy="5316279"/>
          </a:xfrm>
          <a:prstGeom prst="roundRect">
            <a:avLst>
              <a:gd name="adj" fmla="val 7366"/>
            </a:avLst>
          </a:prstGeom>
          <a:solidFill>
            <a:srgbClr val="E3F2F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9E9E9E"/>
              </a:solidFill>
              <a:latin typeface="Arial"/>
              <a:ea typeface="Arial"/>
              <a:cs typeface="Arial"/>
              <a:sym typeface="Arial"/>
            </a:endParaRPr>
          </a:p>
        </p:txBody>
      </p:sp>
      <p:sp>
        <p:nvSpPr>
          <p:cNvPr id="59" name="Shape 610">
            <a:extLst>
              <a:ext uri="{FF2B5EF4-FFF2-40B4-BE49-F238E27FC236}">
                <a16:creationId xmlns:a16="http://schemas.microsoft.com/office/drawing/2014/main" id="{972D5620-DA4C-4A88-96A3-A4004B2B1361}"/>
              </a:ext>
            </a:extLst>
          </p:cNvPr>
          <p:cNvSpPr/>
          <p:nvPr/>
        </p:nvSpPr>
        <p:spPr>
          <a:xfrm>
            <a:off x="5645625" y="2711711"/>
            <a:ext cx="1968296" cy="1268440"/>
          </a:xfrm>
          <a:prstGeom prst="roundRect">
            <a:avLst>
              <a:gd name="adj" fmla="val 1674"/>
            </a:avLst>
          </a:prstGeom>
          <a:solidFill>
            <a:schemeClr val="lt1"/>
          </a:solidFill>
          <a:ln>
            <a:solidFill>
              <a:schemeClr val="bg1">
                <a:lumMod val="75000"/>
              </a:schemeClr>
            </a:solidFill>
          </a:ln>
          <a:effectLst>
            <a:outerShdw blurRad="50800" dist="38100" dir="2700000" algn="tl" rotWithShape="0">
              <a:prstClr val="black">
                <a:alpha val="40000"/>
              </a:prstClr>
            </a:outerShdw>
          </a:effectLst>
        </p:spPr>
        <p:txBody>
          <a:bodyPr lIns="429750" tIns="118850" rIns="45700" bIns="146300" anchor="ctr" anchorCtr="0">
            <a:noAutofit/>
          </a:bodyPr>
          <a:lstStyle/>
          <a:p>
            <a:pPr marL="287338" marR="0" lvl="0" rtl="0">
              <a:lnSpc>
                <a:spcPct val="100000"/>
              </a:lnSpc>
              <a:spcBef>
                <a:spcPts val="0"/>
              </a:spcBef>
              <a:spcAft>
                <a:spcPts val="0"/>
              </a:spcAft>
              <a:buClr>
                <a:srgbClr val="757575"/>
              </a:buClr>
              <a:buSzPct val="25000"/>
              <a:buFont typeface="Roboto"/>
              <a:buNone/>
            </a:pPr>
            <a:endParaRPr lang="en-US" sz="1400" b="0" i="0" u="none" strike="noStrike" cap="none" dirty="0">
              <a:latin typeface="Arial" panose="020B0604020202020204" pitchFamily="34" charset="0"/>
              <a:ea typeface="Roboto"/>
              <a:cs typeface="Arial" panose="020B0604020202020204" pitchFamily="34" charset="0"/>
              <a:sym typeface="Roboto"/>
            </a:endParaRPr>
          </a:p>
        </p:txBody>
      </p:sp>
      <p:sp>
        <p:nvSpPr>
          <p:cNvPr id="7" name="Shape 566">
            <a:extLst>
              <a:ext uri="{FF2B5EF4-FFF2-40B4-BE49-F238E27FC236}">
                <a16:creationId xmlns:a16="http://schemas.microsoft.com/office/drawing/2014/main" id="{717670F6-62EC-419A-870D-D918791E6FA0}"/>
              </a:ext>
            </a:extLst>
          </p:cNvPr>
          <p:cNvSpPr/>
          <p:nvPr/>
        </p:nvSpPr>
        <p:spPr>
          <a:xfrm>
            <a:off x="785037" y="1456225"/>
            <a:ext cx="822960" cy="822960"/>
          </a:xfrm>
          <a:prstGeom prst="roundRect">
            <a:avLst>
              <a:gd name="adj" fmla="val 1674"/>
            </a:avLst>
          </a:prstGeom>
          <a:solidFill>
            <a:schemeClr val="lt1"/>
          </a:solidFill>
          <a:ln>
            <a:solidFill>
              <a:schemeClr val="bg1">
                <a:lumMod val="75000"/>
              </a:schemeClr>
            </a:solidFill>
          </a:ln>
          <a:effectLst>
            <a:outerShdw blurRad="50800" dist="38100" dir="2700000" algn="tl" rotWithShape="0">
              <a:prstClr val="black">
                <a:alpha val="40000"/>
              </a:prstClr>
            </a:outerShdw>
          </a:effectLst>
        </p:spPr>
        <p:txBody>
          <a:bodyPr lIns="0" tIns="484625" rIns="0" bIns="45700" anchor="b" anchorCtr="0">
            <a:noAutofit/>
          </a:bodyPr>
          <a:lstStyle/>
          <a:p>
            <a:pPr marL="0" marR="0" lvl="0" indent="0" algn="ctr" rtl="0">
              <a:lnSpc>
                <a:spcPct val="100000"/>
              </a:lnSpc>
              <a:spcBef>
                <a:spcPts val="0"/>
              </a:spcBef>
              <a:spcAft>
                <a:spcPts val="0"/>
              </a:spcAft>
              <a:buClr>
                <a:srgbClr val="212121"/>
              </a:buClr>
              <a:buSzPct val="25000"/>
              <a:buFont typeface="Roboto"/>
              <a:buNone/>
            </a:pPr>
            <a:r>
              <a:rPr lang="en-US" sz="2000" b="0" i="0" u="none" strike="noStrike" cap="none" dirty="0">
                <a:solidFill>
                  <a:srgbClr val="212121"/>
                </a:solidFill>
                <a:latin typeface="Arial" panose="020B0604020202020204" pitchFamily="34" charset="0"/>
                <a:ea typeface="Roboto"/>
                <a:cs typeface="Arial" panose="020B0604020202020204" pitchFamily="34" charset="0"/>
                <a:sym typeface="Roboto"/>
              </a:rPr>
              <a:t>User</a:t>
            </a:r>
            <a:endParaRPr lang="en-US" sz="1050" b="0" i="0" u="none" strike="noStrike" cap="none" dirty="0">
              <a:solidFill>
                <a:srgbClr val="212121"/>
              </a:solidFill>
              <a:latin typeface="Arial" panose="020B0604020202020204" pitchFamily="34" charset="0"/>
              <a:ea typeface="Roboto"/>
              <a:cs typeface="Arial" panose="020B0604020202020204" pitchFamily="34" charset="0"/>
              <a:sym typeface="Roboto"/>
            </a:endParaRPr>
          </a:p>
        </p:txBody>
      </p:sp>
      <p:sp>
        <p:nvSpPr>
          <p:cNvPr id="13" name="Shape 470">
            <a:extLst>
              <a:ext uri="{FF2B5EF4-FFF2-40B4-BE49-F238E27FC236}">
                <a16:creationId xmlns:a16="http://schemas.microsoft.com/office/drawing/2014/main" id="{023BAFC0-59DA-459A-95FF-73001DFF598A}"/>
              </a:ext>
            </a:extLst>
          </p:cNvPr>
          <p:cNvSpPr txBox="1"/>
          <p:nvPr/>
        </p:nvSpPr>
        <p:spPr>
          <a:xfrm>
            <a:off x="5241079" y="859926"/>
            <a:ext cx="2562487" cy="458493"/>
          </a:xfrm>
          <a:prstGeom prst="rect">
            <a:avLst/>
          </a:prstGeom>
          <a:noFill/>
          <a:ln>
            <a:noFill/>
          </a:ln>
        </p:spPr>
        <p:txBody>
          <a:bodyPr lIns="91425" tIns="64000" rIns="0" bIns="0" anchor="t" anchorCtr="0">
            <a:noAutofit/>
          </a:bodyPr>
          <a:lstStyle/>
          <a:p>
            <a:pPr marL="0" marR="0" lvl="0" indent="0" algn="ctr" rtl="0">
              <a:lnSpc>
                <a:spcPct val="133333"/>
              </a:lnSpc>
              <a:spcBef>
                <a:spcPts val="0"/>
              </a:spcBef>
              <a:spcAft>
                <a:spcPts val="0"/>
              </a:spcAft>
              <a:buClr>
                <a:srgbClr val="9E9E9E"/>
              </a:buClr>
              <a:buSzPct val="25000"/>
              <a:buFont typeface="Roboto"/>
              <a:buNone/>
            </a:pPr>
            <a:r>
              <a:rPr lang="en-US" sz="1600" b="1" i="0" u="none" strike="noStrike" cap="none" dirty="0">
                <a:solidFill>
                  <a:srgbClr val="9E9E9E"/>
                </a:solidFill>
                <a:latin typeface="Roboto"/>
                <a:ea typeface="Roboto"/>
                <a:cs typeface="Roboto"/>
                <a:sym typeface="Roboto"/>
              </a:rPr>
              <a:t>Inputs Outputs </a:t>
            </a:r>
            <a:r>
              <a:rPr lang="en-US" sz="1600" b="1" i="0" u="none" strike="noStrike" cap="none" dirty="0" smtClean="0">
                <a:solidFill>
                  <a:srgbClr val="9E9E9E"/>
                </a:solidFill>
                <a:latin typeface="Roboto"/>
                <a:ea typeface="Roboto"/>
                <a:cs typeface="Roboto"/>
                <a:sym typeface="Roboto"/>
              </a:rPr>
              <a:t>Group</a:t>
            </a:r>
            <a:endParaRPr lang="en-US" sz="1600" b="1" i="0" u="none" strike="noStrike" cap="none" dirty="0">
              <a:solidFill>
                <a:srgbClr val="9E9E9E"/>
              </a:solidFill>
              <a:latin typeface="Roboto"/>
              <a:ea typeface="Roboto"/>
              <a:cs typeface="Roboto"/>
              <a:sym typeface="Roboto"/>
            </a:endParaRPr>
          </a:p>
        </p:txBody>
      </p:sp>
      <p:sp>
        <p:nvSpPr>
          <p:cNvPr id="23" name="Shape 610">
            <a:extLst>
              <a:ext uri="{FF2B5EF4-FFF2-40B4-BE49-F238E27FC236}">
                <a16:creationId xmlns:a16="http://schemas.microsoft.com/office/drawing/2014/main" id="{24186771-7E41-4722-9175-AE69FB114E0C}"/>
              </a:ext>
            </a:extLst>
          </p:cNvPr>
          <p:cNvSpPr/>
          <p:nvPr/>
        </p:nvSpPr>
        <p:spPr>
          <a:xfrm>
            <a:off x="2189963" y="1456225"/>
            <a:ext cx="2417521" cy="822960"/>
          </a:xfrm>
          <a:prstGeom prst="roundRect">
            <a:avLst>
              <a:gd name="adj" fmla="val 1674"/>
            </a:avLst>
          </a:prstGeom>
          <a:solidFill>
            <a:schemeClr val="lt1"/>
          </a:solidFill>
          <a:ln>
            <a:solidFill>
              <a:schemeClr val="bg1">
                <a:lumMod val="75000"/>
              </a:schemeClr>
            </a:solidFill>
          </a:ln>
          <a:effectLst>
            <a:outerShdw blurRad="50800" dist="38100" dir="2700000" algn="tl" rotWithShape="0">
              <a:prstClr val="black">
                <a:alpha val="40000"/>
              </a:prstClr>
            </a:outerShdw>
          </a:effectLst>
        </p:spPr>
        <p:txBody>
          <a:bodyPr lIns="429750" tIns="118850" rIns="45700" bIns="146300" anchor="ctr" anchorCtr="0">
            <a:noAutofit/>
          </a:bodyPr>
          <a:lstStyle/>
          <a:p>
            <a:pPr marR="0" lvl="0" indent="182880" algn="r" rtl="0">
              <a:lnSpc>
                <a:spcPct val="100000"/>
              </a:lnSpc>
              <a:spcBef>
                <a:spcPts val="0"/>
              </a:spcBef>
              <a:spcAft>
                <a:spcPts val="0"/>
              </a:spcAft>
              <a:buClr>
                <a:srgbClr val="757575"/>
              </a:buClr>
              <a:buSzPct val="25000"/>
              <a:buFont typeface="Roboto"/>
              <a:buNone/>
            </a:pPr>
            <a:r>
              <a:rPr lang="en-US" sz="2000" b="0" i="0" u="none" strike="noStrike" cap="none" dirty="0">
                <a:latin typeface="Arial" panose="020B0604020202020204" pitchFamily="34" charset="0"/>
                <a:ea typeface="Roboto"/>
                <a:cs typeface="Arial" panose="020B0604020202020204" pitchFamily="34" charset="0"/>
                <a:sym typeface="Roboto"/>
              </a:rPr>
              <a:t>CLEANED </a:t>
            </a:r>
            <a:r>
              <a:rPr lang="en-US" sz="2000" b="0" i="0" u="none" strike="noStrike" cap="none" dirty="0" smtClean="0">
                <a:latin typeface="Arial" panose="020B0604020202020204" pitchFamily="34" charset="0"/>
                <a:ea typeface="Roboto"/>
                <a:cs typeface="Arial" panose="020B0604020202020204" pitchFamily="34" charset="0"/>
                <a:sym typeface="Roboto"/>
              </a:rPr>
              <a:t>tool</a:t>
            </a:r>
            <a:endParaRPr lang="en-US" sz="2000" b="0" i="0" u="none" strike="noStrike" cap="none" dirty="0">
              <a:latin typeface="Arial" panose="020B0604020202020204" pitchFamily="34" charset="0"/>
              <a:ea typeface="Roboto"/>
              <a:cs typeface="Arial" panose="020B0604020202020204" pitchFamily="34" charset="0"/>
              <a:sym typeface="Roboto"/>
            </a:endParaRPr>
          </a:p>
        </p:txBody>
      </p:sp>
      <p:pic>
        <p:nvPicPr>
          <p:cNvPr id="24" name="Picture 23">
            <a:extLst>
              <a:ext uri="{FF2B5EF4-FFF2-40B4-BE49-F238E27FC236}">
                <a16:creationId xmlns:a16="http://schemas.microsoft.com/office/drawing/2014/main" id="{299758E8-8A53-4853-9CA5-B3FE7D20BE18}"/>
              </a:ext>
            </a:extLst>
          </p:cNvPr>
          <p:cNvPicPr>
            <a:picLocks noChangeAspect="1"/>
          </p:cNvPicPr>
          <p:nvPr/>
        </p:nvPicPr>
        <p:blipFill>
          <a:blip r:embed="rId3">
            <a:duotone>
              <a:schemeClr val="accent3">
                <a:shade val="45000"/>
                <a:satMod val="135000"/>
              </a:schemeClr>
              <a:prstClr val="white"/>
            </a:duotone>
          </a:blip>
          <a:stretch>
            <a:fillRect/>
          </a:stretch>
        </p:blipFill>
        <p:spPr>
          <a:xfrm>
            <a:off x="2333402" y="1639105"/>
            <a:ext cx="457200" cy="457200"/>
          </a:xfrm>
          <a:prstGeom prst="rect">
            <a:avLst/>
          </a:prstGeom>
        </p:spPr>
      </p:pic>
      <p:sp>
        <p:nvSpPr>
          <p:cNvPr id="26" name="Shape 610">
            <a:extLst>
              <a:ext uri="{FF2B5EF4-FFF2-40B4-BE49-F238E27FC236}">
                <a16:creationId xmlns:a16="http://schemas.microsoft.com/office/drawing/2014/main" id="{972D5620-DA4C-4A88-96A3-A4004B2B1361}"/>
              </a:ext>
            </a:extLst>
          </p:cNvPr>
          <p:cNvSpPr/>
          <p:nvPr/>
        </p:nvSpPr>
        <p:spPr>
          <a:xfrm>
            <a:off x="5497326" y="1456225"/>
            <a:ext cx="2044437" cy="822960"/>
          </a:xfrm>
          <a:prstGeom prst="roundRect">
            <a:avLst>
              <a:gd name="adj" fmla="val 1674"/>
            </a:avLst>
          </a:prstGeom>
          <a:solidFill>
            <a:schemeClr val="lt1"/>
          </a:solidFill>
          <a:ln>
            <a:solidFill>
              <a:schemeClr val="bg1">
                <a:lumMod val="75000"/>
              </a:schemeClr>
            </a:solidFill>
          </a:ln>
          <a:effectLst>
            <a:outerShdw blurRad="50800" dist="38100" dir="2700000" algn="tl" rotWithShape="0">
              <a:prstClr val="black">
                <a:alpha val="40000"/>
              </a:prstClr>
            </a:outerShdw>
          </a:effectLst>
        </p:spPr>
        <p:txBody>
          <a:bodyPr lIns="429750" tIns="118850" rIns="45700" bIns="146300" anchor="ctr" anchorCtr="0">
            <a:noAutofit/>
          </a:bodyPr>
          <a:lstStyle/>
          <a:p>
            <a:pPr marL="287338" marR="0" lvl="0" rtl="0">
              <a:lnSpc>
                <a:spcPct val="100000"/>
              </a:lnSpc>
              <a:spcBef>
                <a:spcPts val="0"/>
              </a:spcBef>
              <a:spcAft>
                <a:spcPts val="0"/>
              </a:spcAft>
              <a:buClr>
                <a:srgbClr val="757575"/>
              </a:buClr>
              <a:buSzPct val="25000"/>
              <a:buFont typeface="Roboto"/>
              <a:buNone/>
            </a:pPr>
            <a:r>
              <a:rPr lang="en-US" sz="2000" b="0" i="0" u="none" strike="noStrike" cap="none" dirty="0">
                <a:latin typeface="Arial" panose="020B0604020202020204" pitchFamily="34" charset="0"/>
                <a:ea typeface="Roboto"/>
                <a:cs typeface="Arial" panose="020B0604020202020204" pitchFamily="34" charset="0"/>
                <a:sym typeface="Roboto"/>
              </a:rPr>
              <a:t>INPUT </a:t>
            </a:r>
            <a:r>
              <a:rPr lang="en-US" sz="2000" dirty="0">
                <a:latin typeface="Arial" panose="020B0604020202020204" pitchFamily="34" charset="0"/>
                <a:ea typeface="Roboto"/>
                <a:cs typeface="Arial" panose="020B0604020202020204" pitchFamily="34" charset="0"/>
                <a:sym typeface="Roboto"/>
              </a:rPr>
              <a:t>tab</a:t>
            </a:r>
            <a:endParaRPr lang="en-US" sz="2000" b="0" i="0" u="none" strike="noStrike" cap="none" dirty="0">
              <a:latin typeface="Arial" panose="020B0604020202020204" pitchFamily="34" charset="0"/>
              <a:ea typeface="Roboto"/>
              <a:cs typeface="Arial" panose="020B0604020202020204" pitchFamily="34" charset="0"/>
              <a:sym typeface="Roboto"/>
            </a:endParaRPr>
          </a:p>
        </p:txBody>
      </p:sp>
      <p:pic>
        <p:nvPicPr>
          <p:cNvPr id="27" name="Picture 26">
            <a:extLst>
              <a:ext uri="{FF2B5EF4-FFF2-40B4-BE49-F238E27FC236}">
                <a16:creationId xmlns:a16="http://schemas.microsoft.com/office/drawing/2014/main" id="{A05A486B-DF66-4FA1-9FED-CB52D41E862F}"/>
              </a:ext>
            </a:extLst>
          </p:cNvPr>
          <p:cNvPicPr>
            <a:picLocks noChangeAspect="1"/>
          </p:cNvPicPr>
          <p:nvPr/>
        </p:nvPicPr>
        <p:blipFill>
          <a:blip r:embed="rId4"/>
          <a:stretch>
            <a:fillRect/>
          </a:stretch>
        </p:blipFill>
        <p:spPr>
          <a:xfrm>
            <a:off x="5645625" y="1639105"/>
            <a:ext cx="457200" cy="457200"/>
          </a:xfrm>
          <a:prstGeom prst="rect">
            <a:avLst/>
          </a:prstGeom>
        </p:spPr>
      </p:pic>
      <p:pic>
        <p:nvPicPr>
          <p:cNvPr id="48" name="Picture 47">
            <a:extLst>
              <a:ext uri="{FF2B5EF4-FFF2-40B4-BE49-F238E27FC236}">
                <a16:creationId xmlns:a16="http://schemas.microsoft.com/office/drawing/2014/main" id="{B0728479-1428-4166-A9CB-A0DBE8F32BDF}"/>
              </a:ext>
            </a:extLst>
          </p:cNvPr>
          <p:cNvPicPr>
            <a:picLocks noChangeAspect="1"/>
          </p:cNvPicPr>
          <p:nvPr/>
        </p:nvPicPr>
        <p:blipFill>
          <a:blip r:embed="rId5"/>
          <a:stretch>
            <a:fillRect/>
          </a:stretch>
        </p:blipFill>
        <p:spPr>
          <a:xfrm>
            <a:off x="967917" y="1488412"/>
            <a:ext cx="457200" cy="457200"/>
          </a:xfrm>
          <a:prstGeom prst="rect">
            <a:avLst/>
          </a:prstGeom>
        </p:spPr>
      </p:pic>
      <p:sp>
        <p:nvSpPr>
          <p:cNvPr id="2" name="Title 1"/>
          <p:cNvSpPr>
            <a:spLocks noGrp="1"/>
          </p:cNvSpPr>
          <p:nvPr>
            <p:ph type="title"/>
          </p:nvPr>
        </p:nvSpPr>
        <p:spPr/>
        <p:txBody>
          <a:bodyPr>
            <a:normAutofit/>
          </a:bodyPr>
          <a:lstStyle/>
          <a:p>
            <a:r>
              <a:rPr lang="en-US" dirty="0"/>
              <a:t>The </a:t>
            </a:r>
            <a:r>
              <a:rPr lang="en-US" dirty="0" smtClean="0"/>
              <a:t>Architecture</a:t>
            </a:r>
            <a:endParaRPr lang="en-US" dirty="0"/>
          </a:p>
        </p:txBody>
      </p:sp>
      <p:sp>
        <p:nvSpPr>
          <p:cNvPr id="58" name="Shape 610">
            <a:extLst>
              <a:ext uri="{FF2B5EF4-FFF2-40B4-BE49-F238E27FC236}">
                <a16:creationId xmlns:a16="http://schemas.microsoft.com/office/drawing/2014/main" id="{972D5620-DA4C-4A88-96A3-A4004B2B1361}"/>
              </a:ext>
            </a:extLst>
          </p:cNvPr>
          <p:cNvSpPr/>
          <p:nvPr/>
        </p:nvSpPr>
        <p:spPr>
          <a:xfrm>
            <a:off x="5497326" y="2633742"/>
            <a:ext cx="2044437" cy="1268440"/>
          </a:xfrm>
          <a:prstGeom prst="roundRect">
            <a:avLst>
              <a:gd name="adj" fmla="val 1674"/>
            </a:avLst>
          </a:prstGeom>
          <a:solidFill>
            <a:schemeClr val="lt1"/>
          </a:solidFill>
          <a:ln>
            <a:solidFill>
              <a:schemeClr val="bg1">
                <a:lumMod val="75000"/>
              </a:schemeClr>
            </a:solidFill>
          </a:ln>
          <a:effectLst/>
        </p:spPr>
        <p:txBody>
          <a:bodyPr lIns="429750" tIns="118850" rIns="45700" bIns="146300" anchor="ctr" anchorCtr="0">
            <a:noAutofit/>
          </a:bodyPr>
          <a:lstStyle/>
          <a:p>
            <a:pPr marL="287338" marR="0" lvl="0" rtl="0">
              <a:lnSpc>
                <a:spcPct val="100000"/>
              </a:lnSpc>
              <a:spcBef>
                <a:spcPts val="0"/>
              </a:spcBef>
              <a:spcAft>
                <a:spcPts val="0"/>
              </a:spcAft>
              <a:buClr>
                <a:srgbClr val="757575"/>
              </a:buClr>
              <a:buSzPct val="25000"/>
              <a:buFont typeface="Roboto"/>
              <a:buNone/>
            </a:pPr>
            <a:r>
              <a:rPr lang="en-US" sz="2000" b="0" i="0" u="none" strike="noStrike" cap="none" dirty="0" smtClean="0">
                <a:latin typeface="Arial" panose="020B0604020202020204" pitchFamily="34" charset="0"/>
                <a:ea typeface="Roboto"/>
                <a:cs typeface="Arial" panose="020B0604020202020204" pitchFamily="34" charset="0"/>
                <a:sym typeface="Roboto"/>
              </a:rPr>
              <a:t>Reports</a:t>
            </a:r>
          </a:p>
          <a:p>
            <a:pPr marL="287338" marR="0" lvl="0" rtl="0">
              <a:lnSpc>
                <a:spcPct val="100000"/>
              </a:lnSpc>
              <a:spcBef>
                <a:spcPts val="0"/>
              </a:spcBef>
              <a:spcAft>
                <a:spcPts val="0"/>
              </a:spcAft>
              <a:buClr>
                <a:srgbClr val="757575"/>
              </a:buClr>
              <a:buSzPct val="25000"/>
              <a:buFont typeface="Roboto"/>
              <a:buNone/>
            </a:pPr>
            <a:r>
              <a:rPr lang="en-US" sz="1400" dirty="0" smtClean="0">
                <a:latin typeface="Arial" panose="020B0604020202020204" pitchFamily="34" charset="0"/>
                <a:ea typeface="Roboto"/>
                <a:cs typeface="Arial" panose="020B0604020202020204" pitchFamily="34" charset="0"/>
                <a:sym typeface="Roboto"/>
              </a:rPr>
              <a:t>Summary and individual</a:t>
            </a:r>
          </a:p>
          <a:p>
            <a:pPr marL="287338" marR="0" lvl="0" rtl="0">
              <a:lnSpc>
                <a:spcPct val="100000"/>
              </a:lnSpc>
              <a:spcBef>
                <a:spcPts val="0"/>
              </a:spcBef>
              <a:spcAft>
                <a:spcPts val="0"/>
              </a:spcAft>
              <a:buClr>
                <a:srgbClr val="757575"/>
              </a:buClr>
              <a:buSzPct val="25000"/>
              <a:buFont typeface="Roboto"/>
              <a:buNone/>
            </a:pPr>
            <a:r>
              <a:rPr lang="en-US" sz="1400" b="0" i="0" u="none" strike="noStrike" cap="none" dirty="0" smtClean="0">
                <a:latin typeface="Arial" panose="020B0604020202020204" pitchFamily="34" charset="0"/>
                <a:ea typeface="Roboto"/>
                <a:cs typeface="Arial" panose="020B0604020202020204" pitchFamily="34" charset="0"/>
                <a:sym typeface="Roboto"/>
              </a:rPr>
              <a:t>(Multiple tabs)</a:t>
            </a:r>
            <a:endParaRPr lang="en-US" sz="1400" b="0" i="0" u="none" strike="noStrike" cap="none" dirty="0">
              <a:latin typeface="Arial" panose="020B0604020202020204" pitchFamily="34" charset="0"/>
              <a:ea typeface="Roboto"/>
              <a:cs typeface="Arial" panose="020B0604020202020204" pitchFamily="34" charset="0"/>
              <a:sym typeface="Roboto"/>
            </a:endParaRPr>
          </a:p>
        </p:txBody>
      </p:sp>
      <p:pic>
        <p:nvPicPr>
          <p:cNvPr id="28" name="Picture 27">
            <a:extLst>
              <a:ext uri="{FF2B5EF4-FFF2-40B4-BE49-F238E27FC236}">
                <a16:creationId xmlns:a16="http://schemas.microsoft.com/office/drawing/2014/main" id="{A15B1995-6506-4FA1-888B-B9A0029BE333}"/>
              </a:ext>
            </a:extLst>
          </p:cNvPr>
          <p:cNvPicPr>
            <a:picLocks noChangeAspect="1"/>
          </p:cNvPicPr>
          <p:nvPr/>
        </p:nvPicPr>
        <p:blipFill>
          <a:blip r:embed="rId6"/>
          <a:stretch>
            <a:fillRect/>
          </a:stretch>
        </p:blipFill>
        <p:spPr>
          <a:xfrm>
            <a:off x="5645625" y="2784229"/>
            <a:ext cx="457200" cy="457200"/>
          </a:xfrm>
          <a:prstGeom prst="rect">
            <a:avLst/>
          </a:prstGeom>
        </p:spPr>
      </p:pic>
      <p:sp>
        <p:nvSpPr>
          <p:cNvPr id="60" name="Shape 610">
            <a:extLst>
              <a:ext uri="{FF2B5EF4-FFF2-40B4-BE49-F238E27FC236}">
                <a16:creationId xmlns:a16="http://schemas.microsoft.com/office/drawing/2014/main" id="{972D5620-DA4C-4A88-96A3-A4004B2B1361}"/>
              </a:ext>
            </a:extLst>
          </p:cNvPr>
          <p:cNvSpPr/>
          <p:nvPr/>
        </p:nvSpPr>
        <p:spPr>
          <a:xfrm>
            <a:off x="5645625" y="4399927"/>
            <a:ext cx="1968296" cy="1268440"/>
          </a:xfrm>
          <a:prstGeom prst="roundRect">
            <a:avLst>
              <a:gd name="adj" fmla="val 1674"/>
            </a:avLst>
          </a:prstGeom>
          <a:solidFill>
            <a:schemeClr val="lt1"/>
          </a:solidFill>
          <a:ln>
            <a:solidFill>
              <a:schemeClr val="bg1">
                <a:lumMod val="75000"/>
              </a:schemeClr>
            </a:solidFill>
          </a:ln>
          <a:effectLst>
            <a:outerShdw blurRad="50800" dist="38100" dir="2700000" algn="tl" rotWithShape="0">
              <a:prstClr val="black">
                <a:alpha val="40000"/>
              </a:prstClr>
            </a:outerShdw>
          </a:effectLst>
        </p:spPr>
        <p:txBody>
          <a:bodyPr lIns="429750" tIns="118850" rIns="45700" bIns="146300" anchor="ctr" anchorCtr="0">
            <a:noAutofit/>
          </a:bodyPr>
          <a:lstStyle/>
          <a:p>
            <a:pPr marL="287338" marR="0" lvl="0" rtl="0">
              <a:lnSpc>
                <a:spcPct val="100000"/>
              </a:lnSpc>
              <a:spcBef>
                <a:spcPts val="0"/>
              </a:spcBef>
              <a:spcAft>
                <a:spcPts val="0"/>
              </a:spcAft>
              <a:buClr>
                <a:srgbClr val="757575"/>
              </a:buClr>
              <a:buSzPct val="25000"/>
              <a:buFont typeface="Roboto"/>
              <a:buNone/>
            </a:pPr>
            <a:endParaRPr lang="en-US" sz="1400" b="0" i="0" u="none" strike="noStrike" cap="none" dirty="0">
              <a:latin typeface="Arial" panose="020B0604020202020204" pitchFamily="34" charset="0"/>
              <a:ea typeface="Roboto"/>
              <a:cs typeface="Arial" panose="020B0604020202020204" pitchFamily="34" charset="0"/>
              <a:sym typeface="Roboto"/>
            </a:endParaRPr>
          </a:p>
        </p:txBody>
      </p:sp>
      <p:sp>
        <p:nvSpPr>
          <p:cNvPr id="61" name="Shape 610">
            <a:extLst>
              <a:ext uri="{FF2B5EF4-FFF2-40B4-BE49-F238E27FC236}">
                <a16:creationId xmlns:a16="http://schemas.microsoft.com/office/drawing/2014/main" id="{972D5620-DA4C-4A88-96A3-A4004B2B1361}"/>
              </a:ext>
            </a:extLst>
          </p:cNvPr>
          <p:cNvSpPr/>
          <p:nvPr/>
        </p:nvSpPr>
        <p:spPr>
          <a:xfrm>
            <a:off x="5497326" y="4321958"/>
            <a:ext cx="2044437" cy="1268440"/>
          </a:xfrm>
          <a:prstGeom prst="roundRect">
            <a:avLst>
              <a:gd name="adj" fmla="val 1674"/>
            </a:avLst>
          </a:prstGeom>
          <a:solidFill>
            <a:schemeClr val="lt1"/>
          </a:solidFill>
          <a:ln>
            <a:solidFill>
              <a:schemeClr val="bg1">
                <a:lumMod val="75000"/>
              </a:schemeClr>
            </a:solidFill>
          </a:ln>
          <a:effectLst/>
        </p:spPr>
        <p:txBody>
          <a:bodyPr lIns="429750" tIns="118850" rIns="45700" bIns="146300" anchor="ctr" anchorCtr="0">
            <a:noAutofit/>
          </a:bodyPr>
          <a:lstStyle/>
          <a:p>
            <a:pPr marL="287338" marR="0" lvl="0" rtl="0">
              <a:lnSpc>
                <a:spcPct val="100000"/>
              </a:lnSpc>
              <a:spcBef>
                <a:spcPts val="0"/>
              </a:spcBef>
              <a:spcAft>
                <a:spcPts val="0"/>
              </a:spcAft>
              <a:buClr>
                <a:srgbClr val="757575"/>
              </a:buClr>
              <a:buSzPct val="25000"/>
              <a:buFont typeface="Roboto"/>
              <a:buNone/>
            </a:pPr>
            <a:r>
              <a:rPr lang="en-US" sz="2000" b="0" i="0" u="none" strike="noStrike" cap="none" dirty="0" smtClean="0">
                <a:latin typeface="Arial" panose="020B0604020202020204" pitchFamily="34" charset="0"/>
                <a:ea typeface="Roboto"/>
                <a:cs typeface="Arial" panose="020B0604020202020204" pitchFamily="34" charset="0"/>
                <a:sym typeface="Roboto"/>
              </a:rPr>
              <a:t>Parameter</a:t>
            </a:r>
          </a:p>
          <a:p>
            <a:pPr marL="287338" marR="0" lvl="0" rtl="0">
              <a:lnSpc>
                <a:spcPct val="100000"/>
              </a:lnSpc>
              <a:spcBef>
                <a:spcPts val="0"/>
              </a:spcBef>
              <a:spcAft>
                <a:spcPts val="0"/>
              </a:spcAft>
              <a:buClr>
                <a:srgbClr val="757575"/>
              </a:buClr>
              <a:buSzPct val="25000"/>
              <a:buFont typeface="Roboto"/>
              <a:buNone/>
            </a:pPr>
            <a:r>
              <a:rPr lang="en-US" sz="1400" dirty="0" smtClean="0">
                <a:latin typeface="Arial" panose="020B0604020202020204" pitchFamily="34" charset="0"/>
                <a:ea typeface="Roboto"/>
                <a:cs typeface="Arial" panose="020B0604020202020204" pitchFamily="34" charset="0"/>
                <a:sym typeface="Roboto"/>
              </a:rPr>
              <a:t>Model parameters</a:t>
            </a:r>
          </a:p>
          <a:p>
            <a:pPr marL="287338" marR="0" lvl="0" rtl="0">
              <a:lnSpc>
                <a:spcPct val="100000"/>
              </a:lnSpc>
              <a:spcBef>
                <a:spcPts val="0"/>
              </a:spcBef>
              <a:spcAft>
                <a:spcPts val="0"/>
              </a:spcAft>
              <a:buClr>
                <a:srgbClr val="757575"/>
              </a:buClr>
              <a:buSzPct val="25000"/>
              <a:buFont typeface="Roboto"/>
              <a:buNone/>
            </a:pPr>
            <a:r>
              <a:rPr lang="en-US" sz="1400" b="0" i="0" u="none" strike="noStrike" cap="none" dirty="0" smtClean="0">
                <a:latin typeface="Arial" panose="020B0604020202020204" pitchFamily="34" charset="0"/>
                <a:ea typeface="Roboto"/>
                <a:cs typeface="Arial" panose="020B0604020202020204" pitchFamily="34" charset="0"/>
                <a:sym typeface="Roboto"/>
              </a:rPr>
              <a:t>(Multiple tabs)</a:t>
            </a:r>
            <a:endParaRPr lang="en-US" sz="1400" b="0" i="0" u="none" strike="noStrike" cap="none" dirty="0">
              <a:latin typeface="Arial" panose="020B0604020202020204" pitchFamily="34" charset="0"/>
              <a:ea typeface="Roboto"/>
              <a:cs typeface="Arial" panose="020B0604020202020204" pitchFamily="34" charset="0"/>
              <a:sym typeface="Roboto"/>
            </a:endParaRPr>
          </a:p>
        </p:txBody>
      </p:sp>
      <p:pic>
        <p:nvPicPr>
          <p:cNvPr id="52" name="Picture 51">
            <a:extLst>
              <a:ext uri="{FF2B5EF4-FFF2-40B4-BE49-F238E27FC236}">
                <a16:creationId xmlns:a16="http://schemas.microsoft.com/office/drawing/2014/main" id="{658A0A70-AFE8-4F8C-B360-0524B4171FBF}"/>
              </a:ext>
            </a:extLst>
          </p:cNvPr>
          <p:cNvPicPr>
            <a:picLocks noChangeAspect="1"/>
          </p:cNvPicPr>
          <p:nvPr/>
        </p:nvPicPr>
        <p:blipFill>
          <a:blip r:embed="rId7"/>
          <a:stretch>
            <a:fillRect/>
          </a:stretch>
        </p:blipFill>
        <p:spPr>
          <a:xfrm>
            <a:off x="5645625" y="4439278"/>
            <a:ext cx="457200" cy="457200"/>
          </a:xfrm>
          <a:prstGeom prst="rect">
            <a:avLst/>
          </a:prstGeom>
        </p:spPr>
      </p:pic>
      <p:sp>
        <p:nvSpPr>
          <p:cNvPr id="68" name="Shape 610">
            <a:extLst>
              <a:ext uri="{FF2B5EF4-FFF2-40B4-BE49-F238E27FC236}">
                <a16:creationId xmlns:a16="http://schemas.microsoft.com/office/drawing/2014/main" id="{972D5620-DA4C-4A88-96A3-A4004B2B1361}"/>
              </a:ext>
            </a:extLst>
          </p:cNvPr>
          <p:cNvSpPr/>
          <p:nvPr/>
        </p:nvSpPr>
        <p:spPr>
          <a:xfrm>
            <a:off x="8612625" y="2023581"/>
            <a:ext cx="2196958" cy="1268440"/>
          </a:xfrm>
          <a:prstGeom prst="roundRect">
            <a:avLst>
              <a:gd name="adj" fmla="val 1674"/>
            </a:avLst>
          </a:prstGeom>
          <a:solidFill>
            <a:schemeClr val="lt1"/>
          </a:solidFill>
          <a:ln>
            <a:solidFill>
              <a:schemeClr val="bg1">
                <a:lumMod val="75000"/>
              </a:schemeClr>
            </a:solidFill>
          </a:ln>
          <a:effectLst>
            <a:outerShdw blurRad="50800" dist="38100" dir="2700000" algn="tl" rotWithShape="0">
              <a:prstClr val="black">
                <a:alpha val="40000"/>
              </a:prstClr>
            </a:outerShdw>
          </a:effectLst>
        </p:spPr>
        <p:txBody>
          <a:bodyPr lIns="429750" tIns="118850" rIns="45700" bIns="146300" anchor="ctr" anchorCtr="0">
            <a:noAutofit/>
          </a:bodyPr>
          <a:lstStyle/>
          <a:p>
            <a:pPr marL="287338" marR="0" lvl="0" rtl="0">
              <a:lnSpc>
                <a:spcPct val="100000"/>
              </a:lnSpc>
              <a:spcBef>
                <a:spcPts val="0"/>
              </a:spcBef>
              <a:spcAft>
                <a:spcPts val="0"/>
              </a:spcAft>
              <a:buClr>
                <a:srgbClr val="757575"/>
              </a:buClr>
              <a:buSzPct val="25000"/>
              <a:buFont typeface="Roboto"/>
              <a:buNone/>
            </a:pPr>
            <a:endParaRPr lang="en-US" sz="1400" b="0" i="0" u="none" strike="noStrike" cap="none" dirty="0">
              <a:latin typeface="Arial" panose="020B0604020202020204" pitchFamily="34" charset="0"/>
              <a:ea typeface="Roboto"/>
              <a:cs typeface="Arial" panose="020B0604020202020204" pitchFamily="34" charset="0"/>
              <a:sym typeface="Roboto"/>
            </a:endParaRPr>
          </a:p>
        </p:txBody>
      </p:sp>
      <p:sp>
        <p:nvSpPr>
          <p:cNvPr id="69" name="Shape 610">
            <a:extLst>
              <a:ext uri="{FF2B5EF4-FFF2-40B4-BE49-F238E27FC236}">
                <a16:creationId xmlns:a16="http://schemas.microsoft.com/office/drawing/2014/main" id="{972D5620-DA4C-4A88-96A3-A4004B2B1361}"/>
              </a:ext>
            </a:extLst>
          </p:cNvPr>
          <p:cNvSpPr/>
          <p:nvPr/>
        </p:nvSpPr>
        <p:spPr>
          <a:xfrm>
            <a:off x="8449669" y="1945612"/>
            <a:ext cx="2281945" cy="1268440"/>
          </a:xfrm>
          <a:prstGeom prst="roundRect">
            <a:avLst>
              <a:gd name="adj" fmla="val 1674"/>
            </a:avLst>
          </a:prstGeom>
          <a:solidFill>
            <a:schemeClr val="lt1"/>
          </a:solidFill>
          <a:ln>
            <a:solidFill>
              <a:schemeClr val="bg1">
                <a:lumMod val="75000"/>
              </a:schemeClr>
            </a:solidFill>
          </a:ln>
          <a:effectLst>
            <a:outerShdw blurRad="50800" dist="38100" dir="2700000" algn="tl" rotWithShape="0">
              <a:prstClr val="black">
                <a:alpha val="40000"/>
              </a:prstClr>
            </a:outerShdw>
          </a:effectLst>
        </p:spPr>
        <p:txBody>
          <a:bodyPr lIns="429750" tIns="118850" rIns="45700" bIns="146300" anchor="ctr" anchorCtr="0">
            <a:noAutofit/>
          </a:bodyPr>
          <a:lstStyle/>
          <a:p>
            <a:pPr marL="287338" marR="0" lvl="0" rtl="0">
              <a:lnSpc>
                <a:spcPct val="100000"/>
              </a:lnSpc>
              <a:spcBef>
                <a:spcPts val="0"/>
              </a:spcBef>
              <a:spcAft>
                <a:spcPts val="0"/>
              </a:spcAft>
              <a:buClr>
                <a:srgbClr val="757575"/>
              </a:buClr>
              <a:buSzPct val="25000"/>
              <a:buFont typeface="Roboto"/>
              <a:buNone/>
            </a:pPr>
            <a:r>
              <a:rPr lang="en-US" sz="2000" b="0" i="0" u="none" strike="noStrike" cap="none" dirty="0" smtClean="0">
                <a:latin typeface="Arial" panose="020B0604020202020204" pitchFamily="34" charset="0"/>
                <a:ea typeface="Roboto"/>
                <a:cs typeface="Arial" panose="020B0604020202020204" pitchFamily="34" charset="0"/>
                <a:sym typeface="Roboto"/>
              </a:rPr>
              <a:t>Calculations</a:t>
            </a:r>
          </a:p>
          <a:p>
            <a:pPr marL="287338" marR="0" lvl="0" rtl="0">
              <a:lnSpc>
                <a:spcPct val="100000"/>
              </a:lnSpc>
              <a:spcBef>
                <a:spcPts val="0"/>
              </a:spcBef>
              <a:spcAft>
                <a:spcPts val="0"/>
              </a:spcAft>
              <a:buClr>
                <a:srgbClr val="757575"/>
              </a:buClr>
              <a:buSzPct val="25000"/>
              <a:buFont typeface="Roboto"/>
              <a:buNone/>
            </a:pPr>
            <a:r>
              <a:rPr lang="en-US" sz="1400" dirty="0" smtClean="0">
                <a:latin typeface="Arial" panose="020B0604020202020204" pitchFamily="34" charset="0"/>
                <a:ea typeface="Roboto"/>
                <a:cs typeface="Arial" panose="020B0604020202020204" pitchFamily="34" charset="0"/>
                <a:sym typeface="Roboto"/>
              </a:rPr>
              <a:t>Back end calculations</a:t>
            </a:r>
          </a:p>
          <a:p>
            <a:pPr marL="287338" marR="0" lvl="0" rtl="0">
              <a:lnSpc>
                <a:spcPct val="100000"/>
              </a:lnSpc>
              <a:spcBef>
                <a:spcPts val="0"/>
              </a:spcBef>
              <a:spcAft>
                <a:spcPts val="0"/>
              </a:spcAft>
              <a:buClr>
                <a:srgbClr val="757575"/>
              </a:buClr>
              <a:buSzPct val="25000"/>
              <a:buFont typeface="Roboto"/>
              <a:buNone/>
            </a:pPr>
            <a:r>
              <a:rPr lang="en-US" sz="1400" b="0" i="0" u="none" strike="noStrike" cap="none" dirty="0" smtClean="0">
                <a:latin typeface="Arial" panose="020B0604020202020204" pitchFamily="34" charset="0"/>
                <a:ea typeface="Roboto"/>
                <a:cs typeface="Arial" panose="020B0604020202020204" pitchFamily="34" charset="0"/>
                <a:sym typeface="Roboto"/>
              </a:rPr>
              <a:t>(Multiple tabs)</a:t>
            </a:r>
            <a:endParaRPr lang="en-US" sz="1400" b="0" i="0" u="none" strike="noStrike" cap="none" dirty="0">
              <a:latin typeface="Arial" panose="020B0604020202020204" pitchFamily="34" charset="0"/>
              <a:ea typeface="Roboto"/>
              <a:cs typeface="Arial" panose="020B0604020202020204" pitchFamily="34" charset="0"/>
              <a:sym typeface="Roboto"/>
            </a:endParaRPr>
          </a:p>
        </p:txBody>
      </p:sp>
      <p:pic>
        <p:nvPicPr>
          <p:cNvPr id="67" name="Picture 66">
            <a:extLst>
              <a:ext uri="{FF2B5EF4-FFF2-40B4-BE49-F238E27FC236}">
                <a16:creationId xmlns:a16="http://schemas.microsoft.com/office/drawing/2014/main" id="{26B8FC61-782A-4169-981D-0289AECF353C}"/>
              </a:ext>
            </a:extLst>
          </p:cNvPr>
          <p:cNvPicPr>
            <a:picLocks noChangeAspect="1"/>
          </p:cNvPicPr>
          <p:nvPr/>
        </p:nvPicPr>
        <p:blipFill>
          <a:blip r:embed="rId8"/>
          <a:stretch>
            <a:fillRect/>
          </a:stretch>
        </p:blipFill>
        <p:spPr>
          <a:xfrm>
            <a:off x="8569678" y="2096099"/>
            <a:ext cx="457200" cy="457200"/>
          </a:xfrm>
          <a:prstGeom prst="rect">
            <a:avLst/>
          </a:prstGeom>
        </p:spPr>
      </p:pic>
      <p:cxnSp>
        <p:nvCxnSpPr>
          <p:cNvPr id="35" name="Straight Arrow Connector 34"/>
          <p:cNvCxnSpPr>
            <a:stCxn id="7" idx="3"/>
            <a:endCxn id="23" idx="1"/>
          </p:cNvCxnSpPr>
          <p:nvPr/>
        </p:nvCxnSpPr>
        <p:spPr>
          <a:xfrm>
            <a:off x="1607997" y="1867705"/>
            <a:ext cx="581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3" idx="3"/>
            <a:endCxn id="26" idx="1"/>
          </p:cNvCxnSpPr>
          <p:nvPr/>
        </p:nvCxnSpPr>
        <p:spPr>
          <a:xfrm>
            <a:off x="4607484" y="1867705"/>
            <a:ext cx="8898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6" idx="2"/>
            <a:endCxn id="58" idx="0"/>
          </p:cNvCxnSpPr>
          <p:nvPr/>
        </p:nvCxnSpPr>
        <p:spPr>
          <a:xfrm>
            <a:off x="6519545" y="2279185"/>
            <a:ext cx="0" cy="3545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8" idx="2"/>
            <a:endCxn id="61" idx="0"/>
          </p:cNvCxnSpPr>
          <p:nvPr/>
        </p:nvCxnSpPr>
        <p:spPr>
          <a:xfrm>
            <a:off x="6519545" y="3902182"/>
            <a:ext cx="0" cy="4197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61" idx="1"/>
          </p:cNvCxnSpPr>
          <p:nvPr/>
        </p:nvCxnSpPr>
        <p:spPr>
          <a:xfrm rot="16200000" flipH="1">
            <a:off x="3695010" y="3153861"/>
            <a:ext cx="3088473" cy="516160"/>
          </a:xfrm>
          <a:prstGeom prst="bentConnector2">
            <a:avLst/>
          </a:prstGeom>
          <a:ln>
            <a:solidFill>
              <a:schemeClr val="tx1">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26" idx="3"/>
            <a:endCxn id="69" idx="1"/>
          </p:cNvCxnSpPr>
          <p:nvPr/>
        </p:nvCxnSpPr>
        <p:spPr>
          <a:xfrm>
            <a:off x="7541763" y="1867705"/>
            <a:ext cx="907906" cy="712127"/>
          </a:xfrm>
          <a:prstGeom prst="bentConnector3">
            <a:avLst/>
          </a:prstGeom>
          <a:ln>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58" idx="3"/>
            <a:endCxn id="69" idx="1"/>
          </p:cNvCxnSpPr>
          <p:nvPr/>
        </p:nvCxnSpPr>
        <p:spPr>
          <a:xfrm flipV="1">
            <a:off x="7541763" y="2579832"/>
            <a:ext cx="907906" cy="688130"/>
          </a:xfrm>
          <a:prstGeom prst="bentConnector3">
            <a:avLst/>
          </a:prstGeom>
          <a:ln>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1" idx="3"/>
            <a:endCxn id="69" idx="2"/>
          </p:cNvCxnSpPr>
          <p:nvPr/>
        </p:nvCxnSpPr>
        <p:spPr>
          <a:xfrm flipV="1">
            <a:off x="7541763" y="3214052"/>
            <a:ext cx="2048879" cy="1742126"/>
          </a:xfrm>
          <a:prstGeom prst="bentConnector2">
            <a:avLst/>
          </a:prstGeom>
          <a:ln>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221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038" y="65377"/>
            <a:ext cx="11074124" cy="6649460"/>
          </a:xfrm>
          <a:prstGeom prst="rect">
            <a:avLst/>
          </a:prstGeom>
        </p:spPr>
      </p:pic>
    </p:spTree>
    <p:extLst>
      <p:ext uri="{BB962C8B-B14F-4D97-AF65-F5344CB8AC3E}">
        <p14:creationId xmlns:p14="http://schemas.microsoft.com/office/powerpoint/2010/main" val="3119097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r>
              <a:rPr lang="en-US" dirty="0"/>
              <a:t>The </a:t>
            </a:r>
            <a:r>
              <a:rPr lang="en-US" dirty="0" smtClean="0"/>
              <a:t>process</a:t>
            </a:r>
            <a:endParaRPr lang="en-US" dirty="0"/>
          </a:p>
        </p:txBody>
      </p:sp>
      <p:sp>
        <p:nvSpPr>
          <p:cNvPr id="3" name="Content Placeholder 2"/>
          <p:cNvSpPr>
            <a:spLocks noGrp="1"/>
          </p:cNvSpPr>
          <p:nvPr>
            <p:ph idx="1"/>
          </p:nvPr>
        </p:nvSpPr>
        <p:spPr>
          <a:xfrm>
            <a:off x="838200" y="1620526"/>
            <a:ext cx="5775251" cy="4351338"/>
          </a:xfrm>
        </p:spPr>
        <p:txBody>
          <a:bodyPr>
            <a:normAutofit/>
          </a:bodyPr>
          <a:lstStyle/>
          <a:p>
            <a:pPr marL="0" indent="0">
              <a:buNone/>
            </a:pPr>
            <a:r>
              <a:rPr lang="en-US" sz="3200" dirty="0"/>
              <a:t>The CLEANED tool process comprises of 2 </a:t>
            </a:r>
            <a:r>
              <a:rPr lang="en-US" sz="3200" dirty="0" smtClean="0"/>
              <a:t>stages:</a:t>
            </a:r>
          </a:p>
          <a:p>
            <a:pPr marL="742950" indent="-742950">
              <a:buFont typeface="+mj-lt"/>
              <a:buAutoNum type="arabicPeriod"/>
            </a:pPr>
            <a:r>
              <a:rPr lang="en-US" sz="3200" dirty="0" smtClean="0"/>
              <a:t>Collect </a:t>
            </a:r>
            <a:r>
              <a:rPr lang="en-US" sz="3200" dirty="0"/>
              <a:t>and input the baseline data </a:t>
            </a:r>
            <a:endParaRPr lang="en-US" sz="3200" dirty="0" smtClean="0"/>
          </a:p>
          <a:p>
            <a:pPr marL="742950" indent="-742950">
              <a:buFont typeface="+mj-lt"/>
              <a:buAutoNum type="arabicPeriod"/>
            </a:pPr>
            <a:r>
              <a:rPr lang="en-US" sz="3200" dirty="0" smtClean="0"/>
              <a:t>Generate </a:t>
            </a:r>
            <a:r>
              <a:rPr lang="en-US" sz="3200" dirty="0"/>
              <a:t>reports for different scenarios of how the livestock production systems might </a:t>
            </a:r>
            <a:r>
              <a:rPr lang="en-US" sz="3200" dirty="0" smtClean="0"/>
              <a:t>change</a:t>
            </a:r>
            <a:endParaRPr lang="en-US" sz="3200" dirty="0"/>
          </a:p>
        </p:txBody>
      </p:sp>
    </p:spTree>
    <p:extLst>
      <p:ext uri="{BB962C8B-B14F-4D97-AF65-F5344CB8AC3E}">
        <p14:creationId xmlns:p14="http://schemas.microsoft.com/office/powerpoint/2010/main" val="2454919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5252" y="128155"/>
            <a:ext cx="11821100" cy="6652727"/>
            <a:chOff x="165252" y="128155"/>
            <a:chExt cx="11821100" cy="6652727"/>
          </a:xfrm>
        </p:grpSpPr>
        <p:sp>
          <p:nvSpPr>
            <p:cNvPr id="68" name="Rectangle 67">
              <a:extLst>
                <a:ext uri="{FF2B5EF4-FFF2-40B4-BE49-F238E27FC236}">
                  <a16:creationId xmlns:a16="http://schemas.microsoft.com/office/drawing/2014/main" id="{B26F87EF-1812-4BCE-A41B-224909D8E188}"/>
                </a:ext>
              </a:extLst>
            </p:cNvPr>
            <p:cNvSpPr/>
            <p:nvPr/>
          </p:nvSpPr>
          <p:spPr>
            <a:xfrm>
              <a:off x="165252" y="128155"/>
              <a:ext cx="11821100" cy="665272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zone1">
              <a:extLst>
                <a:ext uri="{FF2B5EF4-FFF2-40B4-BE49-F238E27FC236}">
                  <a16:creationId xmlns:a16="http://schemas.microsoft.com/office/drawing/2014/main" id="{95FB8A33-ABAB-43CE-A1BA-59505BB3139E}"/>
                </a:ext>
              </a:extLst>
            </p:cNvPr>
            <p:cNvSpPr/>
            <p:nvPr/>
          </p:nvSpPr>
          <p:spPr>
            <a:xfrm>
              <a:off x="724862" y="2445120"/>
              <a:ext cx="11086138" cy="4255813"/>
            </a:xfrm>
            <a:prstGeom prst="rect">
              <a:avLst/>
            </a:prstGeom>
            <a:solidFill>
              <a:srgbClr val="E3F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zone2">
              <a:extLst>
                <a:ext uri="{FF2B5EF4-FFF2-40B4-BE49-F238E27FC236}">
                  <a16:creationId xmlns:a16="http://schemas.microsoft.com/office/drawing/2014/main" id="{0E839489-CD41-46C8-9A9F-F0EAD3462667}"/>
                </a:ext>
              </a:extLst>
            </p:cNvPr>
            <p:cNvSpPr/>
            <p:nvPr/>
          </p:nvSpPr>
          <p:spPr>
            <a:xfrm>
              <a:off x="847585" y="3719195"/>
              <a:ext cx="3800323" cy="2884406"/>
            </a:xfrm>
            <a:prstGeom prst="rect">
              <a:avLst/>
            </a:prstGeom>
            <a:solidFill>
              <a:schemeClr val="accent4">
                <a:lumMod val="20000"/>
                <a:lumOff val="80000"/>
              </a:schemeClr>
            </a:solidFill>
            <a:ln>
              <a:solidFill>
                <a:srgbClr val="FFF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step2 Arrow">
              <a:extLst>
                <a:ext uri="{FF2B5EF4-FFF2-40B4-BE49-F238E27FC236}">
                  <a16:creationId xmlns:a16="http://schemas.microsoft.com/office/drawing/2014/main" id="{2889C374-3474-409A-8C2E-8AB5EE9E4ABA}"/>
                </a:ext>
              </a:extLst>
            </p:cNvPr>
            <p:cNvCxnSpPr>
              <a:cxnSpLocks/>
            </p:cNvCxnSpPr>
            <p:nvPr/>
          </p:nvCxnSpPr>
          <p:spPr>
            <a:xfrm>
              <a:off x="632823" y="3719195"/>
              <a:ext cx="0" cy="288440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604C663-AD01-4138-92FA-44481E7E0CDF}"/>
                </a:ext>
              </a:extLst>
            </p:cNvPr>
            <p:cNvSpPr txBox="1"/>
            <p:nvPr/>
          </p:nvSpPr>
          <p:spPr>
            <a:xfrm>
              <a:off x="178429" y="3477874"/>
              <a:ext cx="461665" cy="781715"/>
            </a:xfrm>
            <a:prstGeom prst="rect">
              <a:avLst/>
            </a:prstGeom>
            <a:noFill/>
          </p:spPr>
          <p:txBody>
            <a:bodyPr vert="vert270" wrap="square" rtlCol="0">
              <a:spAutoFit/>
            </a:bodyPr>
            <a:lstStyle/>
            <a:p>
              <a:r>
                <a:rPr lang="en-US" dirty="0">
                  <a:solidFill>
                    <a:schemeClr val="bg2">
                      <a:lumMod val="25000"/>
                    </a:schemeClr>
                  </a:solidFill>
                </a:rPr>
                <a:t>Step 2</a:t>
              </a:r>
              <a:endParaRPr lang="en-GB" dirty="0">
                <a:solidFill>
                  <a:schemeClr val="bg2">
                    <a:lumMod val="25000"/>
                  </a:schemeClr>
                </a:solidFill>
              </a:endParaRPr>
            </a:p>
          </p:txBody>
        </p:sp>
        <p:cxnSp>
          <p:nvCxnSpPr>
            <p:cNvPr id="5" name="step1 Arrow">
              <a:extLst>
                <a:ext uri="{FF2B5EF4-FFF2-40B4-BE49-F238E27FC236}">
                  <a16:creationId xmlns:a16="http://schemas.microsoft.com/office/drawing/2014/main" id="{F59FE066-BB69-48C5-8485-CAFEBBAC4AC3}"/>
                </a:ext>
              </a:extLst>
            </p:cNvPr>
            <p:cNvCxnSpPr>
              <a:cxnSpLocks/>
            </p:cNvCxnSpPr>
            <p:nvPr/>
          </p:nvCxnSpPr>
          <p:spPr>
            <a:xfrm>
              <a:off x="647089" y="241663"/>
              <a:ext cx="0" cy="286214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E104888-C1EE-4884-B26A-4A81D5DCC247}"/>
                </a:ext>
              </a:extLst>
            </p:cNvPr>
            <p:cNvSpPr txBox="1"/>
            <p:nvPr/>
          </p:nvSpPr>
          <p:spPr>
            <a:xfrm>
              <a:off x="206047" y="128155"/>
              <a:ext cx="461665" cy="781715"/>
            </a:xfrm>
            <a:prstGeom prst="rect">
              <a:avLst/>
            </a:prstGeom>
            <a:noFill/>
          </p:spPr>
          <p:txBody>
            <a:bodyPr vert="vert270" wrap="square" rtlCol="0">
              <a:spAutoFit/>
            </a:bodyPr>
            <a:lstStyle/>
            <a:p>
              <a:r>
                <a:rPr lang="en-US" dirty="0">
                  <a:solidFill>
                    <a:schemeClr val="bg2">
                      <a:lumMod val="25000"/>
                    </a:schemeClr>
                  </a:solidFill>
                </a:rPr>
                <a:t>Step 1</a:t>
              </a:r>
              <a:endParaRPr lang="en-GB" dirty="0">
                <a:solidFill>
                  <a:schemeClr val="bg2">
                    <a:lumMod val="25000"/>
                  </a:schemeClr>
                </a:solidFill>
              </a:endParaRPr>
            </a:p>
          </p:txBody>
        </p:sp>
      </p:grpSp>
      <p:grpSp>
        <p:nvGrpSpPr>
          <p:cNvPr id="58" name="location">
            <a:extLst>
              <a:ext uri="{FF2B5EF4-FFF2-40B4-BE49-F238E27FC236}">
                <a16:creationId xmlns:a16="http://schemas.microsoft.com/office/drawing/2014/main" id="{3F05C23C-6C80-4A09-9879-12F3992A2DE4}"/>
              </a:ext>
            </a:extLst>
          </p:cNvPr>
          <p:cNvGrpSpPr/>
          <p:nvPr/>
        </p:nvGrpSpPr>
        <p:grpSpPr>
          <a:xfrm>
            <a:off x="1063582" y="241663"/>
            <a:ext cx="3238508" cy="484632"/>
            <a:chOff x="1493240" y="318781"/>
            <a:chExt cx="3238508" cy="548640"/>
          </a:xfrm>
        </p:grpSpPr>
        <p:sp>
          <p:nvSpPr>
            <p:cNvPr id="7" name="Rectangle 6">
              <a:extLst>
                <a:ext uri="{FF2B5EF4-FFF2-40B4-BE49-F238E27FC236}">
                  <a16:creationId xmlns:a16="http://schemas.microsoft.com/office/drawing/2014/main" id="{41796CC0-3A68-476D-BD90-1E0931ADA786}"/>
                </a:ext>
              </a:extLst>
            </p:cNvPr>
            <p:cNvSpPr>
              <a:spLocks/>
            </p:cNvSpPr>
            <p:nvPr/>
          </p:nvSpPr>
          <p:spPr>
            <a:xfrm>
              <a:off x="1493240" y="318781"/>
              <a:ext cx="3238508" cy="548640"/>
            </a:xfrm>
            <a:prstGeom prst="rect">
              <a:avLst/>
            </a:prstGeom>
            <a:ln>
              <a:no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40080" rtlCol="0" anchor="ctr"/>
            <a:lstStyle/>
            <a:p>
              <a:r>
                <a:rPr lang="en-US" dirty="0"/>
                <a:t>Location </a:t>
              </a:r>
              <a:r>
                <a:rPr lang="en-US" sz="1400" dirty="0">
                  <a:solidFill>
                    <a:schemeClr val="bg2">
                      <a:lumMod val="25000"/>
                    </a:schemeClr>
                  </a:solidFill>
                  <a:latin typeface="+mj-lt"/>
                </a:rPr>
                <a:t>Define location</a:t>
              </a:r>
              <a:endParaRPr lang="en-GB" dirty="0">
                <a:solidFill>
                  <a:schemeClr val="bg2">
                    <a:lumMod val="25000"/>
                  </a:schemeClr>
                </a:solidFill>
              </a:endParaRPr>
            </a:p>
          </p:txBody>
        </p:sp>
        <p:pic>
          <p:nvPicPr>
            <p:cNvPr id="10" name="Graphic 9" descr="Map with pin">
              <a:extLst>
                <a:ext uri="{FF2B5EF4-FFF2-40B4-BE49-F238E27FC236}">
                  <a16:creationId xmlns:a16="http://schemas.microsoft.com/office/drawing/2014/main" id="{F1490B3A-F672-4780-ABA4-44758D0A5C7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45298" y="364501"/>
              <a:ext cx="457200" cy="457200"/>
            </a:xfrm>
            <a:prstGeom prst="rect">
              <a:avLst/>
            </a:prstGeom>
          </p:spPr>
        </p:pic>
      </p:grpSp>
      <p:grpSp>
        <p:nvGrpSpPr>
          <p:cNvPr id="139" name="Group 138">
            <a:extLst>
              <a:ext uri="{FF2B5EF4-FFF2-40B4-BE49-F238E27FC236}">
                <a16:creationId xmlns:a16="http://schemas.microsoft.com/office/drawing/2014/main" id="{D5E32428-FBC1-4940-9157-ED24ECD90468}"/>
              </a:ext>
            </a:extLst>
          </p:cNvPr>
          <p:cNvGrpSpPr/>
          <p:nvPr/>
        </p:nvGrpSpPr>
        <p:grpSpPr>
          <a:xfrm>
            <a:off x="4427927" y="2889358"/>
            <a:ext cx="483036" cy="2380691"/>
            <a:chOff x="4622588" y="2889841"/>
            <a:chExt cx="483036" cy="2380691"/>
          </a:xfrm>
        </p:grpSpPr>
        <p:cxnSp>
          <p:nvCxnSpPr>
            <p:cNvPr id="128" name="Straight Connector 127">
              <a:extLst>
                <a:ext uri="{FF2B5EF4-FFF2-40B4-BE49-F238E27FC236}">
                  <a16:creationId xmlns:a16="http://schemas.microsoft.com/office/drawing/2014/main" id="{D8E1F068-8F06-4E3B-9A0B-D52CC3AD8CA6}"/>
                </a:ext>
              </a:extLst>
            </p:cNvPr>
            <p:cNvCxnSpPr>
              <a:cxnSpLocks/>
            </p:cNvCxnSpPr>
            <p:nvPr/>
          </p:nvCxnSpPr>
          <p:spPr>
            <a:xfrm>
              <a:off x="4622588" y="2889841"/>
              <a:ext cx="48303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715463B-168C-4FAB-A15E-B8193DC9F7DA}"/>
                </a:ext>
              </a:extLst>
            </p:cNvPr>
            <p:cNvCxnSpPr>
              <a:cxnSpLocks/>
            </p:cNvCxnSpPr>
            <p:nvPr/>
          </p:nvCxnSpPr>
          <p:spPr>
            <a:xfrm>
              <a:off x="5105624" y="2889841"/>
              <a:ext cx="0" cy="23806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F0808D6-D983-4F6C-9E4F-81A820057091}"/>
                </a:ext>
              </a:extLst>
            </p:cNvPr>
            <p:cNvCxnSpPr/>
            <p:nvPr/>
          </p:nvCxnSpPr>
          <p:spPr>
            <a:xfrm flipH="1">
              <a:off x="4622588" y="4404105"/>
              <a:ext cx="483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C012927F-45FF-47A1-9B1F-B5D7AF72301D}"/>
                </a:ext>
              </a:extLst>
            </p:cNvPr>
            <p:cNvCxnSpPr/>
            <p:nvPr/>
          </p:nvCxnSpPr>
          <p:spPr>
            <a:xfrm flipH="1">
              <a:off x="4622588" y="5270532"/>
              <a:ext cx="483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EAE58FDF-7EA6-4FFB-960F-4CB4C67F488B}"/>
              </a:ext>
            </a:extLst>
          </p:cNvPr>
          <p:cNvGrpSpPr/>
          <p:nvPr/>
        </p:nvGrpSpPr>
        <p:grpSpPr>
          <a:xfrm>
            <a:off x="5168284" y="1851354"/>
            <a:ext cx="6480262" cy="486943"/>
            <a:chOff x="5397727" y="1840508"/>
            <a:chExt cx="6480262" cy="486943"/>
          </a:xfrm>
        </p:grpSpPr>
        <p:sp>
          <p:nvSpPr>
            <p:cNvPr id="104" name="Rectangle 103">
              <a:extLst>
                <a:ext uri="{FF2B5EF4-FFF2-40B4-BE49-F238E27FC236}">
                  <a16:creationId xmlns:a16="http://schemas.microsoft.com/office/drawing/2014/main" id="{0A19FDF4-32BE-4693-BBE4-945BF48CB4DE}"/>
                </a:ext>
              </a:extLst>
            </p:cNvPr>
            <p:cNvSpPr>
              <a:spLocks/>
            </p:cNvSpPr>
            <p:nvPr/>
          </p:nvSpPr>
          <p:spPr>
            <a:xfrm>
              <a:off x="5397727" y="1840508"/>
              <a:ext cx="6480262" cy="486943"/>
            </a:xfrm>
            <a:prstGeom prst="rect">
              <a:avLst/>
            </a:prstGeom>
            <a:ln>
              <a:noFill/>
            </a:ln>
            <a:effectLst>
              <a:outerShdw blurRad="50800" dist="254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40080" rtlCol="0" anchor="ctr"/>
            <a:lstStyle/>
            <a:p>
              <a:r>
                <a:rPr lang="en-US" dirty="0"/>
                <a:t>Describe Practices </a:t>
              </a:r>
              <a:r>
                <a:rPr lang="en-US" sz="1400" dirty="0" smtClean="0">
                  <a:solidFill>
                    <a:schemeClr val="bg2">
                      <a:lumMod val="25000"/>
                    </a:schemeClr>
                  </a:solidFill>
                </a:rPr>
                <a:t>e.g</a:t>
              </a:r>
              <a:r>
                <a:rPr lang="en-US" sz="1400" dirty="0">
                  <a:solidFill>
                    <a:schemeClr val="bg2">
                      <a:lumMod val="25000"/>
                    </a:schemeClr>
                  </a:solidFill>
                </a:rPr>
                <a:t>. </a:t>
              </a:r>
              <a:r>
                <a:rPr lang="en-US" sz="1400" dirty="0" smtClean="0">
                  <a:solidFill>
                    <a:schemeClr val="bg2">
                      <a:lumMod val="25000"/>
                    </a:schemeClr>
                  </a:solidFill>
                </a:rPr>
                <a:t>grazing</a:t>
              </a:r>
              <a:endParaRPr lang="en-GB" sz="2000" dirty="0"/>
            </a:p>
          </p:txBody>
        </p:sp>
        <p:pic>
          <p:nvPicPr>
            <p:cNvPr id="148" name="Graphic 147" descr="Pencil">
              <a:extLst>
                <a:ext uri="{FF2B5EF4-FFF2-40B4-BE49-F238E27FC236}">
                  <a16:creationId xmlns:a16="http://schemas.microsoft.com/office/drawing/2014/main" id="{F264BDCA-75AC-4F85-951C-EC309797411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5577371" y="1881044"/>
              <a:ext cx="365760" cy="365760"/>
            </a:xfrm>
            <a:prstGeom prst="rect">
              <a:avLst/>
            </a:prstGeom>
          </p:spPr>
        </p:pic>
      </p:grpSp>
      <p:grpSp>
        <p:nvGrpSpPr>
          <p:cNvPr id="157" name="Group 156">
            <a:extLst>
              <a:ext uri="{FF2B5EF4-FFF2-40B4-BE49-F238E27FC236}">
                <a16:creationId xmlns:a16="http://schemas.microsoft.com/office/drawing/2014/main" id="{0836B17B-F9DD-482C-8108-51BFB17A5157}"/>
              </a:ext>
            </a:extLst>
          </p:cNvPr>
          <p:cNvGrpSpPr/>
          <p:nvPr/>
        </p:nvGrpSpPr>
        <p:grpSpPr>
          <a:xfrm>
            <a:off x="5168284" y="2616865"/>
            <a:ext cx="6480261" cy="486943"/>
            <a:chOff x="5397728" y="2501894"/>
            <a:chExt cx="6480261" cy="486943"/>
          </a:xfrm>
        </p:grpSpPr>
        <p:sp>
          <p:nvSpPr>
            <p:cNvPr id="107" name="Rectangle 106">
              <a:extLst>
                <a:ext uri="{FF2B5EF4-FFF2-40B4-BE49-F238E27FC236}">
                  <a16:creationId xmlns:a16="http://schemas.microsoft.com/office/drawing/2014/main" id="{1F04B317-A48B-4FB5-9330-348EB7899D42}"/>
                </a:ext>
              </a:extLst>
            </p:cNvPr>
            <p:cNvSpPr>
              <a:spLocks/>
            </p:cNvSpPr>
            <p:nvPr/>
          </p:nvSpPr>
          <p:spPr>
            <a:xfrm>
              <a:off x="5397728" y="2501894"/>
              <a:ext cx="6480261" cy="486943"/>
            </a:xfrm>
            <a:prstGeom prst="rect">
              <a:avLst/>
            </a:prstGeom>
            <a:ln>
              <a:noFill/>
            </a:ln>
            <a:effectLst>
              <a:outerShdw blurRad="50800" dist="254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40080" rtlCol="0" anchor="ctr"/>
            <a:lstStyle/>
            <a:p>
              <a:r>
                <a:rPr lang="en-US" dirty="0"/>
                <a:t>Calculate environmental </a:t>
              </a:r>
              <a:r>
                <a:rPr lang="en-US" dirty="0" smtClean="0"/>
                <a:t>baselines</a:t>
              </a:r>
              <a:endParaRPr lang="en-GB" dirty="0"/>
            </a:p>
          </p:txBody>
        </p:sp>
        <p:pic>
          <p:nvPicPr>
            <p:cNvPr id="152" name="Graphic 151" descr="Calculator">
              <a:extLst>
                <a:ext uri="{FF2B5EF4-FFF2-40B4-BE49-F238E27FC236}">
                  <a16:creationId xmlns:a16="http://schemas.microsoft.com/office/drawing/2014/main" id="{C8681986-DDEB-4510-84DE-8DED8B9431C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5577371" y="2560626"/>
              <a:ext cx="365760" cy="365760"/>
            </a:xfrm>
            <a:prstGeom prst="rect">
              <a:avLst/>
            </a:prstGeom>
          </p:spPr>
        </p:pic>
      </p:grpSp>
      <p:grpSp>
        <p:nvGrpSpPr>
          <p:cNvPr id="197" name="Group 196" hidden="1">
            <a:extLst>
              <a:ext uri="{FF2B5EF4-FFF2-40B4-BE49-F238E27FC236}">
                <a16:creationId xmlns:a16="http://schemas.microsoft.com/office/drawing/2014/main" id="{B5DA7EF7-87DB-4463-BDDF-F67E336928F7}"/>
              </a:ext>
            </a:extLst>
          </p:cNvPr>
          <p:cNvGrpSpPr/>
          <p:nvPr/>
        </p:nvGrpSpPr>
        <p:grpSpPr>
          <a:xfrm>
            <a:off x="1080247" y="2514990"/>
            <a:ext cx="3343660" cy="485293"/>
            <a:chOff x="1050600" y="3972134"/>
            <a:chExt cx="3343660" cy="485293"/>
          </a:xfrm>
        </p:grpSpPr>
        <p:grpSp>
          <p:nvGrpSpPr>
            <p:cNvPr id="198" name="Group 197">
              <a:extLst>
                <a:ext uri="{FF2B5EF4-FFF2-40B4-BE49-F238E27FC236}">
                  <a16:creationId xmlns:a16="http://schemas.microsoft.com/office/drawing/2014/main" id="{95317F1F-CDA4-4A02-9F08-F17774DD4BE7}"/>
                </a:ext>
              </a:extLst>
            </p:cNvPr>
            <p:cNvGrpSpPr/>
            <p:nvPr/>
          </p:nvGrpSpPr>
          <p:grpSpPr>
            <a:xfrm>
              <a:off x="1050600" y="3972134"/>
              <a:ext cx="3343660" cy="485293"/>
              <a:chOff x="1691017" y="3256554"/>
              <a:chExt cx="3343660" cy="485293"/>
            </a:xfrm>
          </p:grpSpPr>
          <p:sp>
            <p:nvSpPr>
              <p:cNvPr id="201" name="Arrow: Pentagon 200">
                <a:extLst>
                  <a:ext uri="{FF2B5EF4-FFF2-40B4-BE49-F238E27FC236}">
                    <a16:creationId xmlns:a16="http://schemas.microsoft.com/office/drawing/2014/main" id="{579E0148-9DF4-48EE-9E1D-114E43FC91DE}"/>
                  </a:ext>
                </a:extLst>
              </p:cNvPr>
              <p:cNvSpPr/>
              <p:nvPr/>
            </p:nvSpPr>
            <p:spPr>
              <a:xfrm>
                <a:off x="1691017" y="3256554"/>
                <a:ext cx="809570" cy="484632"/>
              </a:xfrm>
              <a:prstGeom prst="homePlate">
                <a:avLst/>
              </a:prstGeom>
              <a:solidFill>
                <a:schemeClr val="accent6"/>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Arrow: Chevron 201">
                <a:extLst>
                  <a:ext uri="{FF2B5EF4-FFF2-40B4-BE49-F238E27FC236}">
                    <a16:creationId xmlns:a16="http://schemas.microsoft.com/office/drawing/2014/main" id="{4B8D35AD-B9B9-41FC-8F12-7444968E388D}"/>
                  </a:ext>
                </a:extLst>
              </p:cNvPr>
              <p:cNvSpPr/>
              <p:nvPr/>
            </p:nvSpPr>
            <p:spPr>
              <a:xfrm>
                <a:off x="2324539" y="3257215"/>
                <a:ext cx="809570" cy="484632"/>
              </a:xfrm>
              <a:prstGeom prst="chevron">
                <a:avLst/>
              </a:prstGeom>
              <a:solidFill>
                <a:schemeClr val="accent4">
                  <a:lumMod val="60000"/>
                  <a:lumOff val="40000"/>
                </a:schemeClr>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3" name="Arrow: Chevron 202">
                <a:extLst>
                  <a:ext uri="{FF2B5EF4-FFF2-40B4-BE49-F238E27FC236}">
                    <a16:creationId xmlns:a16="http://schemas.microsoft.com/office/drawing/2014/main" id="{211A2E86-8CDD-447C-8F04-4756F757A293}"/>
                  </a:ext>
                </a:extLst>
              </p:cNvPr>
              <p:cNvSpPr/>
              <p:nvPr/>
            </p:nvSpPr>
            <p:spPr>
              <a:xfrm>
                <a:off x="2958061" y="3256554"/>
                <a:ext cx="809570" cy="484632"/>
              </a:xfrm>
              <a:prstGeom prst="chevron">
                <a:avLst/>
              </a:prstGeom>
              <a:solidFill>
                <a:schemeClr val="accent6"/>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4" name="Arrow: Chevron 203">
                <a:extLst>
                  <a:ext uri="{FF2B5EF4-FFF2-40B4-BE49-F238E27FC236}">
                    <a16:creationId xmlns:a16="http://schemas.microsoft.com/office/drawing/2014/main" id="{76BE5141-C66E-407F-8EEA-28ACE1A8000B}"/>
                  </a:ext>
                </a:extLst>
              </p:cNvPr>
              <p:cNvSpPr/>
              <p:nvPr/>
            </p:nvSpPr>
            <p:spPr>
              <a:xfrm>
                <a:off x="3591583" y="3256554"/>
                <a:ext cx="809570" cy="484632"/>
              </a:xfrm>
              <a:prstGeom prst="chevron">
                <a:avLst/>
              </a:prstGeom>
              <a:solidFill>
                <a:schemeClr val="accent4">
                  <a:lumMod val="60000"/>
                  <a:lumOff val="40000"/>
                </a:schemeClr>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5" name="Arrow: Chevron 204">
                <a:extLst>
                  <a:ext uri="{FF2B5EF4-FFF2-40B4-BE49-F238E27FC236}">
                    <a16:creationId xmlns:a16="http://schemas.microsoft.com/office/drawing/2014/main" id="{74891DDC-E25F-4C6F-B82C-7099DD8F867D}"/>
                  </a:ext>
                </a:extLst>
              </p:cNvPr>
              <p:cNvSpPr/>
              <p:nvPr/>
            </p:nvSpPr>
            <p:spPr>
              <a:xfrm>
                <a:off x="4225107" y="3256554"/>
                <a:ext cx="809570" cy="484632"/>
              </a:xfrm>
              <a:prstGeom prst="chevron">
                <a:avLst/>
              </a:prstGeom>
              <a:solidFill>
                <a:srgbClr val="FF0000"/>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06" name="Picture 205">
                <a:extLst>
                  <a:ext uri="{FF2B5EF4-FFF2-40B4-BE49-F238E27FC236}">
                    <a16:creationId xmlns:a16="http://schemas.microsoft.com/office/drawing/2014/main" id="{2E287B53-0FE6-4282-8251-B1929BB0DBA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57622" y="3338850"/>
                <a:ext cx="320040" cy="320040"/>
              </a:xfrm>
              <a:prstGeom prst="rect">
                <a:avLst/>
              </a:prstGeom>
            </p:spPr>
          </p:pic>
          <p:pic>
            <p:nvPicPr>
              <p:cNvPr id="207" name="Graphic 206" descr="Cow">
                <a:extLst>
                  <a:ext uri="{FF2B5EF4-FFF2-40B4-BE49-F238E27FC236}">
                    <a16:creationId xmlns:a16="http://schemas.microsoft.com/office/drawing/2014/main" id="{16E36E07-45A0-4B19-85B6-3C080FDD704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3221114" y="3310975"/>
                <a:ext cx="411480" cy="411480"/>
              </a:xfrm>
              <a:prstGeom prst="rect">
                <a:avLst/>
              </a:prstGeom>
            </p:spPr>
          </p:pic>
          <p:pic>
            <p:nvPicPr>
              <p:cNvPr id="208" name="Picture 207">
                <a:extLst>
                  <a:ext uri="{FF2B5EF4-FFF2-40B4-BE49-F238E27FC236}">
                    <a16:creationId xmlns:a16="http://schemas.microsoft.com/office/drawing/2014/main" id="{8B951859-4467-475A-8C36-8E9CDBB5D1C8}"/>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494940" y="3315683"/>
                <a:ext cx="320040" cy="320040"/>
              </a:xfrm>
              <a:prstGeom prst="rect">
                <a:avLst/>
              </a:prstGeom>
            </p:spPr>
          </p:pic>
        </p:grpSp>
        <p:pic>
          <p:nvPicPr>
            <p:cNvPr id="199" name="Picture 198">
              <a:extLst>
                <a:ext uri="{FF2B5EF4-FFF2-40B4-BE49-F238E27FC236}">
                  <a16:creationId xmlns:a16="http://schemas.microsoft.com/office/drawing/2014/main" id="{5035E7D5-714C-46A3-8BA9-3CE3E535F324}"/>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941868" y="4036819"/>
              <a:ext cx="320040" cy="320040"/>
            </a:xfrm>
            <a:prstGeom prst="rect">
              <a:avLst/>
            </a:prstGeom>
          </p:spPr>
        </p:pic>
        <p:pic>
          <p:nvPicPr>
            <p:cNvPr id="200" name="Picture 199">
              <a:extLst>
                <a:ext uri="{FF2B5EF4-FFF2-40B4-BE49-F238E27FC236}">
                  <a16:creationId xmlns:a16="http://schemas.microsoft.com/office/drawing/2014/main" id="{8A95BDB1-1B2D-44BA-9761-7979938FF03E}"/>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202954" y="4032422"/>
              <a:ext cx="365760" cy="365760"/>
            </a:xfrm>
            <a:prstGeom prst="rect">
              <a:avLst/>
            </a:prstGeom>
          </p:spPr>
        </p:pic>
      </p:grpSp>
      <p:grpSp>
        <p:nvGrpSpPr>
          <p:cNvPr id="221" name="Group 220" hidden="1">
            <a:extLst>
              <a:ext uri="{FF2B5EF4-FFF2-40B4-BE49-F238E27FC236}">
                <a16:creationId xmlns:a16="http://schemas.microsoft.com/office/drawing/2014/main" id="{73568007-C287-471C-B1E3-37DC3C6D5E11}"/>
              </a:ext>
            </a:extLst>
          </p:cNvPr>
          <p:cNvGrpSpPr/>
          <p:nvPr/>
        </p:nvGrpSpPr>
        <p:grpSpPr>
          <a:xfrm>
            <a:off x="1057987" y="4926259"/>
            <a:ext cx="3343660" cy="485293"/>
            <a:chOff x="1050600" y="3972134"/>
            <a:chExt cx="3343660" cy="485293"/>
          </a:xfrm>
        </p:grpSpPr>
        <p:grpSp>
          <p:nvGrpSpPr>
            <p:cNvPr id="222" name="Group 221">
              <a:extLst>
                <a:ext uri="{FF2B5EF4-FFF2-40B4-BE49-F238E27FC236}">
                  <a16:creationId xmlns:a16="http://schemas.microsoft.com/office/drawing/2014/main" id="{D44B5A0E-7186-4189-8782-DB93873586F6}"/>
                </a:ext>
              </a:extLst>
            </p:cNvPr>
            <p:cNvGrpSpPr/>
            <p:nvPr/>
          </p:nvGrpSpPr>
          <p:grpSpPr>
            <a:xfrm>
              <a:off x="1050600" y="3972134"/>
              <a:ext cx="3343660" cy="485293"/>
              <a:chOff x="1691017" y="3256554"/>
              <a:chExt cx="3343660" cy="485293"/>
            </a:xfrm>
          </p:grpSpPr>
          <p:sp>
            <p:nvSpPr>
              <p:cNvPr id="225" name="Arrow: Pentagon 224">
                <a:extLst>
                  <a:ext uri="{FF2B5EF4-FFF2-40B4-BE49-F238E27FC236}">
                    <a16:creationId xmlns:a16="http://schemas.microsoft.com/office/drawing/2014/main" id="{8EA5DFC3-1220-46D6-BD11-E24867D6C097}"/>
                  </a:ext>
                </a:extLst>
              </p:cNvPr>
              <p:cNvSpPr/>
              <p:nvPr/>
            </p:nvSpPr>
            <p:spPr>
              <a:xfrm>
                <a:off x="1691017" y="3256554"/>
                <a:ext cx="809570" cy="484632"/>
              </a:xfrm>
              <a:prstGeom prst="homePlate">
                <a:avLst/>
              </a:prstGeom>
              <a:solidFill>
                <a:schemeClr val="accent6"/>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Arrow: Chevron 225">
                <a:extLst>
                  <a:ext uri="{FF2B5EF4-FFF2-40B4-BE49-F238E27FC236}">
                    <a16:creationId xmlns:a16="http://schemas.microsoft.com/office/drawing/2014/main" id="{3EADE1D1-8E53-4E09-AC92-9AA7E158FCB9}"/>
                  </a:ext>
                </a:extLst>
              </p:cNvPr>
              <p:cNvSpPr/>
              <p:nvPr/>
            </p:nvSpPr>
            <p:spPr>
              <a:xfrm>
                <a:off x="2324539" y="3257215"/>
                <a:ext cx="809570" cy="484632"/>
              </a:xfrm>
              <a:prstGeom prst="chevron">
                <a:avLst/>
              </a:prstGeom>
              <a:solidFill>
                <a:schemeClr val="accent4">
                  <a:lumMod val="60000"/>
                  <a:lumOff val="40000"/>
                </a:schemeClr>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7" name="Arrow: Chevron 226">
                <a:extLst>
                  <a:ext uri="{FF2B5EF4-FFF2-40B4-BE49-F238E27FC236}">
                    <a16:creationId xmlns:a16="http://schemas.microsoft.com/office/drawing/2014/main" id="{69D3C0DF-E86D-4B48-BB44-712BBD615F80}"/>
                  </a:ext>
                </a:extLst>
              </p:cNvPr>
              <p:cNvSpPr/>
              <p:nvPr/>
            </p:nvSpPr>
            <p:spPr>
              <a:xfrm>
                <a:off x="2958061" y="3256554"/>
                <a:ext cx="809570" cy="484632"/>
              </a:xfrm>
              <a:prstGeom prst="chevron">
                <a:avLst/>
              </a:prstGeom>
              <a:solidFill>
                <a:schemeClr val="accent6"/>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8" name="Arrow: Chevron 227">
                <a:extLst>
                  <a:ext uri="{FF2B5EF4-FFF2-40B4-BE49-F238E27FC236}">
                    <a16:creationId xmlns:a16="http://schemas.microsoft.com/office/drawing/2014/main" id="{34454FAC-CD79-4AE7-A12C-6551DE7E4B46}"/>
                  </a:ext>
                </a:extLst>
              </p:cNvPr>
              <p:cNvSpPr/>
              <p:nvPr/>
            </p:nvSpPr>
            <p:spPr>
              <a:xfrm>
                <a:off x="3591583" y="3256554"/>
                <a:ext cx="809570" cy="484632"/>
              </a:xfrm>
              <a:prstGeom prst="chevron">
                <a:avLst/>
              </a:prstGeom>
              <a:solidFill>
                <a:schemeClr val="accent4">
                  <a:lumMod val="60000"/>
                  <a:lumOff val="40000"/>
                </a:schemeClr>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9" name="Arrow: Chevron 228">
                <a:extLst>
                  <a:ext uri="{FF2B5EF4-FFF2-40B4-BE49-F238E27FC236}">
                    <a16:creationId xmlns:a16="http://schemas.microsoft.com/office/drawing/2014/main" id="{94FE84A7-21C9-4D34-84B4-DA0DCB0B6B67}"/>
                  </a:ext>
                </a:extLst>
              </p:cNvPr>
              <p:cNvSpPr/>
              <p:nvPr/>
            </p:nvSpPr>
            <p:spPr>
              <a:xfrm>
                <a:off x="4225107" y="3256554"/>
                <a:ext cx="809570" cy="484632"/>
              </a:xfrm>
              <a:prstGeom prst="chevron">
                <a:avLst/>
              </a:prstGeom>
              <a:solidFill>
                <a:srgbClr val="FF0000"/>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30" name="Picture 229">
                <a:extLst>
                  <a:ext uri="{FF2B5EF4-FFF2-40B4-BE49-F238E27FC236}">
                    <a16:creationId xmlns:a16="http://schemas.microsoft.com/office/drawing/2014/main" id="{EBE85436-81B1-4870-BE59-1C81C1B556B8}"/>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57622" y="3338850"/>
                <a:ext cx="320040" cy="320040"/>
              </a:xfrm>
              <a:prstGeom prst="rect">
                <a:avLst/>
              </a:prstGeom>
            </p:spPr>
          </p:pic>
          <p:pic>
            <p:nvPicPr>
              <p:cNvPr id="231" name="Graphic 230" descr="Cow">
                <a:extLst>
                  <a:ext uri="{FF2B5EF4-FFF2-40B4-BE49-F238E27FC236}">
                    <a16:creationId xmlns:a16="http://schemas.microsoft.com/office/drawing/2014/main" id="{4070E71C-E7D5-4BE1-BCFF-DB7EB38F5695}"/>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3221114" y="3310975"/>
                <a:ext cx="411480" cy="411480"/>
              </a:xfrm>
              <a:prstGeom prst="rect">
                <a:avLst/>
              </a:prstGeom>
            </p:spPr>
          </p:pic>
          <p:pic>
            <p:nvPicPr>
              <p:cNvPr id="232" name="Picture 231">
                <a:extLst>
                  <a:ext uri="{FF2B5EF4-FFF2-40B4-BE49-F238E27FC236}">
                    <a16:creationId xmlns:a16="http://schemas.microsoft.com/office/drawing/2014/main" id="{0D6BF3D4-BD52-4408-82C2-EEF74A9B3608}"/>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494940" y="3315683"/>
                <a:ext cx="320040" cy="320040"/>
              </a:xfrm>
              <a:prstGeom prst="rect">
                <a:avLst/>
              </a:prstGeom>
            </p:spPr>
          </p:pic>
        </p:grpSp>
        <p:pic>
          <p:nvPicPr>
            <p:cNvPr id="223" name="Picture 222">
              <a:extLst>
                <a:ext uri="{FF2B5EF4-FFF2-40B4-BE49-F238E27FC236}">
                  <a16:creationId xmlns:a16="http://schemas.microsoft.com/office/drawing/2014/main" id="{1C44F95E-8EA2-496D-95DE-B51C46ECC91F}"/>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941868" y="4036819"/>
              <a:ext cx="320040" cy="320040"/>
            </a:xfrm>
            <a:prstGeom prst="rect">
              <a:avLst/>
            </a:prstGeom>
          </p:spPr>
        </p:pic>
        <p:pic>
          <p:nvPicPr>
            <p:cNvPr id="224" name="Picture 223">
              <a:extLst>
                <a:ext uri="{FF2B5EF4-FFF2-40B4-BE49-F238E27FC236}">
                  <a16:creationId xmlns:a16="http://schemas.microsoft.com/office/drawing/2014/main" id="{09C19F26-EDFA-44DB-BA89-8304FEC58F7C}"/>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202954" y="4032422"/>
              <a:ext cx="365760" cy="365760"/>
            </a:xfrm>
            <a:prstGeom prst="rect">
              <a:avLst/>
            </a:prstGeom>
          </p:spPr>
        </p:pic>
      </p:grpSp>
      <p:cxnSp>
        <p:nvCxnSpPr>
          <p:cNvPr id="334" name="Straight Arrow Connector 333">
            <a:extLst>
              <a:ext uri="{FF2B5EF4-FFF2-40B4-BE49-F238E27FC236}">
                <a16:creationId xmlns:a16="http://schemas.microsoft.com/office/drawing/2014/main" id="{1C57F2F3-8529-45C2-BE79-9F69079499C1}"/>
              </a:ext>
            </a:extLst>
          </p:cNvPr>
          <p:cNvCxnSpPr>
            <a:cxnSpLocks/>
            <a:stCxn id="7" idx="2"/>
          </p:cNvCxnSpPr>
          <p:nvPr/>
        </p:nvCxnSpPr>
        <p:spPr>
          <a:xfrm>
            <a:off x="2682836" y="726295"/>
            <a:ext cx="0" cy="3050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23971D5A-6AA8-42A2-8658-69985F87878F}"/>
              </a:ext>
            </a:extLst>
          </p:cNvPr>
          <p:cNvCxnSpPr>
            <a:cxnSpLocks/>
          </p:cNvCxnSpPr>
          <p:nvPr/>
        </p:nvCxnSpPr>
        <p:spPr>
          <a:xfrm>
            <a:off x="2682835" y="2338884"/>
            <a:ext cx="0" cy="3050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83C13F17-A5EF-410D-B6F0-52A17AF2C227}"/>
              </a:ext>
            </a:extLst>
          </p:cNvPr>
          <p:cNvCxnSpPr>
            <a:cxnSpLocks/>
          </p:cNvCxnSpPr>
          <p:nvPr/>
        </p:nvCxnSpPr>
        <p:spPr>
          <a:xfrm>
            <a:off x="2682835" y="1547226"/>
            <a:ext cx="0" cy="3050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56427" y="1868279"/>
            <a:ext cx="3297433" cy="486045"/>
            <a:chOff x="1056427" y="1868279"/>
            <a:chExt cx="3297433" cy="486045"/>
          </a:xfrm>
        </p:grpSpPr>
        <p:grpSp>
          <p:nvGrpSpPr>
            <p:cNvPr id="124" name="Group 123">
              <a:extLst>
                <a:ext uri="{FF2B5EF4-FFF2-40B4-BE49-F238E27FC236}">
                  <a16:creationId xmlns:a16="http://schemas.microsoft.com/office/drawing/2014/main" id="{F534FFB4-E7B1-4821-8D30-0A85635C80D4}"/>
                </a:ext>
              </a:extLst>
            </p:cNvPr>
            <p:cNvGrpSpPr/>
            <p:nvPr/>
          </p:nvGrpSpPr>
          <p:grpSpPr>
            <a:xfrm>
              <a:off x="1056427" y="1868940"/>
              <a:ext cx="960120" cy="484632"/>
              <a:chOff x="1057987" y="1775243"/>
              <a:chExt cx="960120" cy="484632"/>
            </a:xfrm>
          </p:grpSpPr>
          <p:sp>
            <p:nvSpPr>
              <p:cNvPr id="125" name="Arrow: Pentagon 124">
                <a:extLst>
                  <a:ext uri="{FF2B5EF4-FFF2-40B4-BE49-F238E27FC236}">
                    <a16:creationId xmlns:a16="http://schemas.microsoft.com/office/drawing/2014/main" id="{4425567D-E23A-410C-92E4-C401C3180F18}"/>
                  </a:ext>
                </a:extLst>
              </p:cNvPr>
              <p:cNvSpPr/>
              <p:nvPr/>
            </p:nvSpPr>
            <p:spPr>
              <a:xfrm>
                <a:off x="1057987" y="1775243"/>
                <a:ext cx="960120" cy="484632"/>
              </a:xfrm>
              <a:prstGeom prst="homePlat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26" name="Picture 125">
                <a:extLst>
                  <a:ext uri="{FF2B5EF4-FFF2-40B4-BE49-F238E27FC236}">
                    <a16:creationId xmlns:a16="http://schemas.microsoft.com/office/drawing/2014/main" id="{11260540-2E68-4C16-B142-39F1B66EA90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266372" y="1834018"/>
                <a:ext cx="365760" cy="365760"/>
              </a:xfrm>
              <a:prstGeom prst="rect">
                <a:avLst/>
              </a:prstGeom>
              <a:ln>
                <a:noFill/>
              </a:ln>
            </p:spPr>
          </p:pic>
        </p:grpSp>
        <p:grpSp>
          <p:nvGrpSpPr>
            <p:cNvPr id="127" name="Group 126">
              <a:extLst>
                <a:ext uri="{FF2B5EF4-FFF2-40B4-BE49-F238E27FC236}">
                  <a16:creationId xmlns:a16="http://schemas.microsoft.com/office/drawing/2014/main" id="{5CC30CAB-C953-4105-BDE4-90904FA8E849}"/>
                </a:ext>
              </a:extLst>
            </p:cNvPr>
            <p:cNvGrpSpPr/>
            <p:nvPr/>
          </p:nvGrpSpPr>
          <p:grpSpPr>
            <a:xfrm>
              <a:off x="1835531" y="1868279"/>
              <a:ext cx="960120" cy="484632"/>
              <a:chOff x="1837091" y="1774582"/>
              <a:chExt cx="960120" cy="484632"/>
            </a:xfrm>
          </p:grpSpPr>
          <p:sp>
            <p:nvSpPr>
              <p:cNvPr id="130" name="Arrow: Chevron 129">
                <a:extLst>
                  <a:ext uri="{FF2B5EF4-FFF2-40B4-BE49-F238E27FC236}">
                    <a16:creationId xmlns:a16="http://schemas.microsoft.com/office/drawing/2014/main" id="{5DAC6B8D-9A05-4E2B-81BB-D21320B60A28}"/>
                  </a:ext>
                </a:extLst>
              </p:cNvPr>
              <p:cNvSpPr/>
              <p:nvPr/>
            </p:nvSpPr>
            <p:spPr>
              <a:xfrm>
                <a:off x="1837091" y="1774582"/>
                <a:ext cx="960120" cy="484632"/>
              </a:xfrm>
              <a:prstGeom prst="chevron">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31" name="Picture 130">
                <a:extLst>
                  <a:ext uri="{FF2B5EF4-FFF2-40B4-BE49-F238E27FC236}">
                    <a16:creationId xmlns:a16="http://schemas.microsoft.com/office/drawing/2014/main" id="{7CE1BE29-31EB-43AF-B447-2E259C5F6635}"/>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167127" y="1820890"/>
                <a:ext cx="365760" cy="365760"/>
              </a:xfrm>
              <a:prstGeom prst="rect">
                <a:avLst/>
              </a:prstGeom>
              <a:ln>
                <a:noFill/>
              </a:ln>
            </p:spPr>
          </p:pic>
        </p:grpSp>
        <p:grpSp>
          <p:nvGrpSpPr>
            <p:cNvPr id="132" name="Group 131">
              <a:extLst>
                <a:ext uri="{FF2B5EF4-FFF2-40B4-BE49-F238E27FC236}">
                  <a16:creationId xmlns:a16="http://schemas.microsoft.com/office/drawing/2014/main" id="{8176C404-0DFE-4154-BBED-9E022CE80D1E}"/>
                </a:ext>
              </a:extLst>
            </p:cNvPr>
            <p:cNvGrpSpPr/>
            <p:nvPr/>
          </p:nvGrpSpPr>
          <p:grpSpPr>
            <a:xfrm>
              <a:off x="2614635" y="1869692"/>
              <a:ext cx="960120" cy="484632"/>
              <a:chOff x="2616195" y="1775995"/>
              <a:chExt cx="960120" cy="484632"/>
            </a:xfrm>
          </p:grpSpPr>
          <p:sp>
            <p:nvSpPr>
              <p:cNvPr id="135" name="Arrow: Chevron 134">
                <a:extLst>
                  <a:ext uri="{FF2B5EF4-FFF2-40B4-BE49-F238E27FC236}">
                    <a16:creationId xmlns:a16="http://schemas.microsoft.com/office/drawing/2014/main" id="{D4A53F3B-E42C-4385-B240-A76673BF3A21}"/>
                  </a:ext>
                </a:extLst>
              </p:cNvPr>
              <p:cNvSpPr/>
              <p:nvPr/>
            </p:nvSpPr>
            <p:spPr>
              <a:xfrm>
                <a:off x="2616195" y="1775995"/>
                <a:ext cx="960120" cy="484632"/>
              </a:xfrm>
              <a:prstGeom prst="chevron">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36" name="Picture 135">
                <a:extLst>
                  <a:ext uri="{FF2B5EF4-FFF2-40B4-BE49-F238E27FC236}">
                    <a16:creationId xmlns:a16="http://schemas.microsoft.com/office/drawing/2014/main" id="{8419DF79-171E-4F84-88D9-4A0105DF56E7}"/>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2884224" y="1812243"/>
                <a:ext cx="420624" cy="420624"/>
              </a:xfrm>
              <a:prstGeom prst="rect">
                <a:avLst/>
              </a:prstGeom>
              <a:ln>
                <a:noFill/>
              </a:ln>
            </p:spPr>
          </p:pic>
        </p:grpSp>
        <p:grpSp>
          <p:nvGrpSpPr>
            <p:cNvPr id="137" name="Group 136">
              <a:extLst>
                <a:ext uri="{FF2B5EF4-FFF2-40B4-BE49-F238E27FC236}">
                  <a16:creationId xmlns:a16="http://schemas.microsoft.com/office/drawing/2014/main" id="{F9C24E44-A2A1-4006-A475-7C8332BAAC46}"/>
                </a:ext>
              </a:extLst>
            </p:cNvPr>
            <p:cNvGrpSpPr/>
            <p:nvPr/>
          </p:nvGrpSpPr>
          <p:grpSpPr>
            <a:xfrm>
              <a:off x="3393740" y="1868707"/>
              <a:ext cx="960120" cy="484632"/>
              <a:chOff x="3395300" y="1775010"/>
              <a:chExt cx="960120" cy="484632"/>
            </a:xfrm>
          </p:grpSpPr>
          <p:sp>
            <p:nvSpPr>
              <p:cNvPr id="138" name="Arrow: Chevron 137">
                <a:extLst>
                  <a:ext uri="{FF2B5EF4-FFF2-40B4-BE49-F238E27FC236}">
                    <a16:creationId xmlns:a16="http://schemas.microsoft.com/office/drawing/2014/main" id="{399A4012-4263-43BB-AD2F-AB981FFFCFF6}"/>
                  </a:ext>
                </a:extLst>
              </p:cNvPr>
              <p:cNvSpPr/>
              <p:nvPr/>
            </p:nvSpPr>
            <p:spPr>
              <a:xfrm>
                <a:off x="3395300" y="1775010"/>
                <a:ext cx="960120" cy="484632"/>
              </a:xfrm>
              <a:prstGeom prst="chevron">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40" name="Picture 139">
                <a:extLst>
                  <a:ext uri="{FF2B5EF4-FFF2-40B4-BE49-F238E27FC236}">
                    <a16:creationId xmlns:a16="http://schemas.microsoft.com/office/drawing/2014/main" id="{608AE2BD-DEDF-4E73-975B-9B422457CAE2}"/>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99903" y="1815118"/>
                <a:ext cx="365760" cy="365760"/>
              </a:xfrm>
              <a:prstGeom prst="rect">
                <a:avLst/>
              </a:prstGeom>
              <a:ln>
                <a:noFill/>
              </a:ln>
            </p:spPr>
          </p:pic>
        </p:grpSp>
      </p:grpSp>
      <p:grpSp>
        <p:nvGrpSpPr>
          <p:cNvPr id="3" name="Group 2"/>
          <p:cNvGrpSpPr/>
          <p:nvPr/>
        </p:nvGrpSpPr>
        <p:grpSpPr>
          <a:xfrm>
            <a:off x="1056427" y="2651371"/>
            <a:ext cx="3297433" cy="486045"/>
            <a:chOff x="1056427" y="2651371"/>
            <a:chExt cx="3297433" cy="486045"/>
          </a:xfrm>
        </p:grpSpPr>
        <p:grpSp>
          <p:nvGrpSpPr>
            <p:cNvPr id="141" name="Group 140">
              <a:extLst>
                <a:ext uri="{FF2B5EF4-FFF2-40B4-BE49-F238E27FC236}">
                  <a16:creationId xmlns:a16="http://schemas.microsoft.com/office/drawing/2014/main" id="{53ACD1F5-D57B-4450-AF12-C3ED16F6A7D4}"/>
                </a:ext>
              </a:extLst>
            </p:cNvPr>
            <p:cNvGrpSpPr/>
            <p:nvPr/>
          </p:nvGrpSpPr>
          <p:grpSpPr>
            <a:xfrm>
              <a:off x="1056427" y="2652032"/>
              <a:ext cx="960120" cy="484632"/>
              <a:chOff x="1057987" y="1775243"/>
              <a:chExt cx="960120" cy="484632"/>
            </a:xfrm>
            <a:solidFill>
              <a:schemeClr val="accent6">
                <a:lumMod val="75000"/>
              </a:schemeClr>
            </a:solidFill>
          </p:grpSpPr>
          <p:sp>
            <p:nvSpPr>
              <p:cNvPr id="142" name="Arrow: Pentagon 141">
                <a:extLst>
                  <a:ext uri="{FF2B5EF4-FFF2-40B4-BE49-F238E27FC236}">
                    <a16:creationId xmlns:a16="http://schemas.microsoft.com/office/drawing/2014/main" id="{BB225EDF-6723-4790-A2FC-00066E7262F3}"/>
                  </a:ext>
                </a:extLst>
              </p:cNvPr>
              <p:cNvSpPr/>
              <p:nvPr/>
            </p:nvSpPr>
            <p:spPr>
              <a:xfrm>
                <a:off x="1057987" y="1775243"/>
                <a:ext cx="960120" cy="484632"/>
              </a:xfrm>
              <a:prstGeom prst="homePlat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43" name="Picture 142">
                <a:extLst>
                  <a:ext uri="{FF2B5EF4-FFF2-40B4-BE49-F238E27FC236}">
                    <a16:creationId xmlns:a16="http://schemas.microsoft.com/office/drawing/2014/main" id="{D455D342-E268-42EB-880D-99E5CE7D0A2C}"/>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266372" y="1834018"/>
                <a:ext cx="365760" cy="365760"/>
              </a:xfrm>
              <a:prstGeom prst="rect">
                <a:avLst/>
              </a:prstGeom>
              <a:ln/>
            </p:spPr>
            <p:style>
              <a:lnRef idx="2">
                <a:schemeClr val="accent3">
                  <a:shade val="50000"/>
                </a:schemeClr>
              </a:lnRef>
              <a:fillRef idx="1">
                <a:schemeClr val="accent3"/>
              </a:fillRef>
              <a:effectRef idx="0">
                <a:schemeClr val="accent3"/>
              </a:effectRef>
              <a:fontRef idx="minor">
                <a:schemeClr val="lt1"/>
              </a:fontRef>
            </p:style>
          </p:pic>
        </p:grpSp>
        <p:grpSp>
          <p:nvGrpSpPr>
            <p:cNvPr id="144" name="Group 143">
              <a:extLst>
                <a:ext uri="{FF2B5EF4-FFF2-40B4-BE49-F238E27FC236}">
                  <a16:creationId xmlns:a16="http://schemas.microsoft.com/office/drawing/2014/main" id="{71A03892-9A3E-4ECE-A470-02A3DFA34F4D}"/>
                </a:ext>
              </a:extLst>
            </p:cNvPr>
            <p:cNvGrpSpPr/>
            <p:nvPr/>
          </p:nvGrpSpPr>
          <p:grpSpPr>
            <a:xfrm>
              <a:off x="1835531" y="2651371"/>
              <a:ext cx="960120" cy="484632"/>
              <a:chOff x="1837091" y="1774582"/>
              <a:chExt cx="960120" cy="484632"/>
            </a:xfrm>
            <a:solidFill>
              <a:srgbClr val="FFC000"/>
            </a:solidFill>
          </p:grpSpPr>
          <p:sp>
            <p:nvSpPr>
              <p:cNvPr id="145" name="Arrow: Chevron 144">
                <a:extLst>
                  <a:ext uri="{FF2B5EF4-FFF2-40B4-BE49-F238E27FC236}">
                    <a16:creationId xmlns:a16="http://schemas.microsoft.com/office/drawing/2014/main" id="{DFD81ED5-6081-42DD-9240-A6D437A6A165}"/>
                  </a:ext>
                </a:extLst>
              </p:cNvPr>
              <p:cNvSpPr/>
              <p:nvPr/>
            </p:nvSpPr>
            <p:spPr>
              <a:xfrm>
                <a:off x="1837091" y="1774582"/>
                <a:ext cx="960120" cy="484632"/>
              </a:xfrm>
              <a:prstGeom prst="chevron">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solidFill>
                    <a:schemeClr val="tx1"/>
                  </a:solidFill>
                </a:endParaRPr>
              </a:p>
            </p:txBody>
          </p:sp>
          <p:pic>
            <p:nvPicPr>
              <p:cNvPr id="146" name="Picture 145">
                <a:extLst>
                  <a:ext uri="{FF2B5EF4-FFF2-40B4-BE49-F238E27FC236}">
                    <a16:creationId xmlns:a16="http://schemas.microsoft.com/office/drawing/2014/main" id="{474858C7-F022-46D2-9DBF-70510E94E5B7}"/>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167127" y="1820890"/>
                <a:ext cx="365760" cy="365760"/>
              </a:xfrm>
              <a:prstGeom prst="rect">
                <a:avLst/>
              </a:prstGeom>
              <a:ln/>
            </p:spPr>
            <p:style>
              <a:lnRef idx="3">
                <a:schemeClr val="lt1"/>
              </a:lnRef>
              <a:fillRef idx="1">
                <a:schemeClr val="accent4"/>
              </a:fillRef>
              <a:effectRef idx="1">
                <a:schemeClr val="accent4"/>
              </a:effectRef>
              <a:fontRef idx="minor">
                <a:schemeClr val="lt1"/>
              </a:fontRef>
            </p:style>
          </p:pic>
        </p:grpSp>
        <p:grpSp>
          <p:nvGrpSpPr>
            <p:cNvPr id="147" name="Group 146">
              <a:extLst>
                <a:ext uri="{FF2B5EF4-FFF2-40B4-BE49-F238E27FC236}">
                  <a16:creationId xmlns:a16="http://schemas.microsoft.com/office/drawing/2014/main" id="{8D065A23-459D-46FC-A3F1-23748B871F1F}"/>
                </a:ext>
              </a:extLst>
            </p:cNvPr>
            <p:cNvGrpSpPr/>
            <p:nvPr/>
          </p:nvGrpSpPr>
          <p:grpSpPr>
            <a:xfrm>
              <a:off x="2614635" y="2652784"/>
              <a:ext cx="960120" cy="484632"/>
              <a:chOff x="2616195" y="1775995"/>
              <a:chExt cx="960120" cy="484632"/>
            </a:xfrm>
            <a:solidFill>
              <a:schemeClr val="accent6">
                <a:lumMod val="75000"/>
              </a:schemeClr>
            </a:solidFill>
          </p:grpSpPr>
          <p:sp>
            <p:nvSpPr>
              <p:cNvPr id="149" name="Arrow: Chevron 148">
                <a:extLst>
                  <a:ext uri="{FF2B5EF4-FFF2-40B4-BE49-F238E27FC236}">
                    <a16:creationId xmlns:a16="http://schemas.microsoft.com/office/drawing/2014/main" id="{258F7C12-EDC1-49A9-B387-D086A6A237E4}"/>
                  </a:ext>
                </a:extLst>
              </p:cNvPr>
              <p:cNvSpPr/>
              <p:nvPr/>
            </p:nvSpPr>
            <p:spPr>
              <a:xfrm>
                <a:off x="2616195" y="1775995"/>
                <a:ext cx="960120" cy="484632"/>
              </a:xfrm>
              <a:prstGeom prst="chevr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50" name="Picture 149">
                <a:extLst>
                  <a:ext uri="{FF2B5EF4-FFF2-40B4-BE49-F238E27FC236}">
                    <a16:creationId xmlns:a16="http://schemas.microsoft.com/office/drawing/2014/main" id="{4AE4560A-8EA6-404A-ACF0-629E7AD5E984}"/>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2884224" y="1812243"/>
                <a:ext cx="420624" cy="420624"/>
              </a:xfrm>
              <a:prstGeom prst="rect">
                <a:avLst/>
              </a:prstGeom>
              <a:ln/>
            </p:spPr>
            <p:style>
              <a:lnRef idx="2">
                <a:schemeClr val="accent3">
                  <a:shade val="50000"/>
                </a:schemeClr>
              </a:lnRef>
              <a:fillRef idx="1">
                <a:schemeClr val="accent3"/>
              </a:fillRef>
              <a:effectRef idx="0">
                <a:schemeClr val="accent3"/>
              </a:effectRef>
              <a:fontRef idx="minor">
                <a:schemeClr val="lt1"/>
              </a:fontRef>
            </p:style>
          </p:pic>
        </p:grpSp>
        <p:grpSp>
          <p:nvGrpSpPr>
            <p:cNvPr id="151" name="Group 150">
              <a:extLst>
                <a:ext uri="{FF2B5EF4-FFF2-40B4-BE49-F238E27FC236}">
                  <a16:creationId xmlns:a16="http://schemas.microsoft.com/office/drawing/2014/main" id="{8D363911-D6C3-4D6D-9D52-139776E85A9E}"/>
                </a:ext>
              </a:extLst>
            </p:cNvPr>
            <p:cNvGrpSpPr/>
            <p:nvPr/>
          </p:nvGrpSpPr>
          <p:grpSpPr>
            <a:xfrm>
              <a:off x="3393740" y="2651799"/>
              <a:ext cx="960120" cy="484632"/>
              <a:chOff x="3395300" y="1775010"/>
              <a:chExt cx="960120" cy="484632"/>
            </a:xfrm>
            <a:solidFill>
              <a:srgbClr val="C00000"/>
            </a:solidFill>
          </p:grpSpPr>
          <p:sp>
            <p:nvSpPr>
              <p:cNvPr id="153" name="Arrow: Chevron 152">
                <a:extLst>
                  <a:ext uri="{FF2B5EF4-FFF2-40B4-BE49-F238E27FC236}">
                    <a16:creationId xmlns:a16="http://schemas.microsoft.com/office/drawing/2014/main" id="{837E910C-48EB-4211-9ACF-F0A96D60F496}"/>
                  </a:ext>
                </a:extLst>
              </p:cNvPr>
              <p:cNvSpPr/>
              <p:nvPr/>
            </p:nvSpPr>
            <p:spPr>
              <a:xfrm>
                <a:off x="3395300" y="1775010"/>
                <a:ext cx="960120" cy="484632"/>
              </a:xfrm>
              <a:prstGeom prst="chevron">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54" name="Picture 153">
                <a:extLst>
                  <a:ext uri="{FF2B5EF4-FFF2-40B4-BE49-F238E27FC236}">
                    <a16:creationId xmlns:a16="http://schemas.microsoft.com/office/drawing/2014/main" id="{513CBA1D-C9EB-4AEF-9989-3D4277C4754A}"/>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99903" y="1815118"/>
                <a:ext cx="365760" cy="365760"/>
              </a:xfrm>
              <a:prstGeom prst="rect">
                <a:avLst/>
              </a:prstGeom>
              <a:grpFill/>
              <a:ln>
                <a:noFill/>
              </a:ln>
            </p:spPr>
          </p:pic>
        </p:grpSp>
      </p:grpSp>
      <p:grpSp>
        <p:nvGrpSpPr>
          <p:cNvPr id="4" name="Group 3"/>
          <p:cNvGrpSpPr/>
          <p:nvPr/>
        </p:nvGrpSpPr>
        <p:grpSpPr>
          <a:xfrm>
            <a:off x="954937" y="3895868"/>
            <a:ext cx="3520440" cy="823419"/>
            <a:chOff x="954937" y="3895868"/>
            <a:chExt cx="3520440" cy="823419"/>
          </a:xfrm>
        </p:grpSpPr>
        <p:sp>
          <p:nvSpPr>
            <p:cNvPr id="118" name="Rectangle 117">
              <a:extLst>
                <a:ext uri="{FF2B5EF4-FFF2-40B4-BE49-F238E27FC236}">
                  <a16:creationId xmlns:a16="http://schemas.microsoft.com/office/drawing/2014/main" id="{3027F433-1F67-461E-8A4E-7EB89D4BB83E}"/>
                </a:ext>
              </a:extLst>
            </p:cNvPr>
            <p:cNvSpPr/>
            <p:nvPr/>
          </p:nvSpPr>
          <p:spPr>
            <a:xfrm>
              <a:off x="954937" y="3896327"/>
              <a:ext cx="3520440" cy="822960"/>
            </a:xfrm>
            <a:prstGeom prst="rect">
              <a:avLst/>
            </a:prstGeom>
            <a:solidFill>
              <a:srgbClr val="EDE7F6"/>
            </a:solidFill>
            <a:ln>
              <a:solidFill>
                <a:srgbClr val="FFF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intervention1">
              <a:extLst>
                <a:ext uri="{FF2B5EF4-FFF2-40B4-BE49-F238E27FC236}">
                  <a16:creationId xmlns:a16="http://schemas.microsoft.com/office/drawing/2014/main" id="{DE6529BE-5777-4FEA-89F2-FC0B3D443056}"/>
                </a:ext>
              </a:extLst>
            </p:cNvPr>
            <p:cNvSpPr txBox="1"/>
            <p:nvPr/>
          </p:nvSpPr>
          <p:spPr>
            <a:xfrm>
              <a:off x="1077169" y="3895868"/>
              <a:ext cx="1927003" cy="307777"/>
            </a:xfrm>
            <a:prstGeom prst="rect">
              <a:avLst/>
            </a:prstGeom>
            <a:noFill/>
          </p:spPr>
          <p:txBody>
            <a:bodyPr wrap="square" rtlCol="0">
              <a:spAutoFit/>
            </a:bodyPr>
            <a:lstStyle/>
            <a:p>
              <a:r>
                <a:rPr lang="en-US" sz="1400" dirty="0">
                  <a:solidFill>
                    <a:schemeClr val="bg1">
                      <a:lumMod val="50000"/>
                    </a:schemeClr>
                  </a:solidFill>
                </a:rPr>
                <a:t>Intervention 1</a:t>
              </a:r>
              <a:endParaRPr lang="en-GB" sz="1400" dirty="0">
                <a:solidFill>
                  <a:schemeClr val="bg1">
                    <a:lumMod val="50000"/>
                  </a:schemeClr>
                </a:solidFill>
              </a:endParaRPr>
            </a:p>
          </p:txBody>
        </p:sp>
        <p:grpSp>
          <p:nvGrpSpPr>
            <p:cNvPr id="166" name="Group 165">
              <a:extLst>
                <a:ext uri="{FF2B5EF4-FFF2-40B4-BE49-F238E27FC236}">
                  <a16:creationId xmlns:a16="http://schemas.microsoft.com/office/drawing/2014/main" id="{C6B4BF58-9CC0-40CA-9340-C8E18160BB98}"/>
                </a:ext>
              </a:extLst>
            </p:cNvPr>
            <p:cNvGrpSpPr/>
            <p:nvPr/>
          </p:nvGrpSpPr>
          <p:grpSpPr>
            <a:xfrm>
              <a:off x="1065026" y="4142976"/>
              <a:ext cx="960120" cy="484632"/>
              <a:chOff x="1057987" y="1775243"/>
              <a:chExt cx="960120" cy="484632"/>
            </a:xfrm>
            <a:solidFill>
              <a:schemeClr val="accent6">
                <a:lumMod val="75000"/>
              </a:schemeClr>
            </a:solidFill>
          </p:grpSpPr>
          <p:sp>
            <p:nvSpPr>
              <p:cNvPr id="170" name="Arrow: Pentagon 169">
                <a:extLst>
                  <a:ext uri="{FF2B5EF4-FFF2-40B4-BE49-F238E27FC236}">
                    <a16:creationId xmlns:a16="http://schemas.microsoft.com/office/drawing/2014/main" id="{77E0C60C-4970-448A-9C7B-F04C279281C8}"/>
                  </a:ext>
                </a:extLst>
              </p:cNvPr>
              <p:cNvSpPr/>
              <p:nvPr/>
            </p:nvSpPr>
            <p:spPr>
              <a:xfrm>
                <a:off x="1057987" y="1775243"/>
                <a:ext cx="960120" cy="484632"/>
              </a:xfrm>
              <a:prstGeom prst="homePlat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71" name="Picture 170">
                <a:extLst>
                  <a:ext uri="{FF2B5EF4-FFF2-40B4-BE49-F238E27FC236}">
                    <a16:creationId xmlns:a16="http://schemas.microsoft.com/office/drawing/2014/main" id="{7BE9D839-62AF-43E4-852D-5E61790AF036}"/>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266372" y="1834018"/>
                <a:ext cx="365760" cy="365760"/>
              </a:xfrm>
              <a:prstGeom prst="rect">
                <a:avLst/>
              </a:prstGeom>
              <a:ln/>
            </p:spPr>
            <p:style>
              <a:lnRef idx="2">
                <a:schemeClr val="accent3">
                  <a:shade val="50000"/>
                </a:schemeClr>
              </a:lnRef>
              <a:fillRef idx="1">
                <a:schemeClr val="accent3"/>
              </a:fillRef>
              <a:effectRef idx="0">
                <a:schemeClr val="accent3"/>
              </a:effectRef>
              <a:fontRef idx="minor">
                <a:schemeClr val="lt1"/>
              </a:fontRef>
            </p:style>
          </p:pic>
        </p:grpSp>
        <p:grpSp>
          <p:nvGrpSpPr>
            <p:cNvPr id="172" name="Group 171">
              <a:extLst>
                <a:ext uri="{FF2B5EF4-FFF2-40B4-BE49-F238E27FC236}">
                  <a16:creationId xmlns:a16="http://schemas.microsoft.com/office/drawing/2014/main" id="{24DBC9D0-45DA-46A1-A989-9D3BEA54191B}"/>
                </a:ext>
              </a:extLst>
            </p:cNvPr>
            <p:cNvGrpSpPr/>
            <p:nvPr/>
          </p:nvGrpSpPr>
          <p:grpSpPr>
            <a:xfrm>
              <a:off x="1844130" y="4142315"/>
              <a:ext cx="960120" cy="484632"/>
              <a:chOff x="1837091" y="1774582"/>
              <a:chExt cx="960120" cy="484632"/>
            </a:xfrm>
            <a:solidFill>
              <a:schemeClr val="accent6">
                <a:lumMod val="75000"/>
              </a:schemeClr>
            </a:solidFill>
          </p:grpSpPr>
          <p:sp>
            <p:nvSpPr>
              <p:cNvPr id="173" name="Arrow: Chevron 172">
                <a:extLst>
                  <a:ext uri="{FF2B5EF4-FFF2-40B4-BE49-F238E27FC236}">
                    <a16:creationId xmlns:a16="http://schemas.microsoft.com/office/drawing/2014/main" id="{8C29438C-04BB-47AB-9F1A-DDA3ED0D988B}"/>
                  </a:ext>
                </a:extLst>
              </p:cNvPr>
              <p:cNvSpPr/>
              <p:nvPr/>
            </p:nvSpPr>
            <p:spPr>
              <a:xfrm>
                <a:off x="1837091" y="1774582"/>
                <a:ext cx="960120" cy="484632"/>
              </a:xfrm>
              <a:prstGeom prst="chevron">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solidFill>
                    <a:schemeClr val="tx1"/>
                  </a:solidFill>
                </a:endParaRPr>
              </a:p>
            </p:txBody>
          </p:sp>
          <p:pic>
            <p:nvPicPr>
              <p:cNvPr id="174" name="Picture 173">
                <a:extLst>
                  <a:ext uri="{FF2B5EF4-FFF2-40B4-BE49-F238E27FC236}">
                    <a16:creationId xmlns:a16="http://schemas.microsoft.com/office/drawing/2014/main" id="{B6C1A7D7-D8BC-4265-82CD-CD4637A56F92}"/>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167127" y="1820890"/>
                <a:ext cx="365760" cy="365760"/>
              </a:xfrm>
              <a:prstGeom prst="rect">
                <a:avLst/>
              </a:prstGeom>
              <a:ln/>
            </p:spPr>
            <p:style>
              <a:lnRef idx="3">
                <a:schemeClr val="lt1"/>
              </a:lnRef>
              <a:fillRef idx="1">
                <a:schemeClr val="accent4"/>
              </a:fillRef>
              <a:effectRef idx="1">
                <a:schemeClr val="accent4"/>
              </a:effectRef>
              <a:fontRef idx="minor">
                <a:schemeClr val="lt1"/>
              </a:fontRef>
            </p:style>
          </p:pic>
        </p:grpSp>
        <p:grpSp>
          <p:nvGrpSpPr>
            <p:cNvPr id="175" name="Group 174">
              <a:extLst>
                <a:ext uri="{FF2B5EF4-FFF2-40B4-BE49-F238E27FC236}">
                  <a16:creationId xmlns:a16="http://schemas.microsoft.com/office/drawing/2014/main" id="{B6E43B3E-1D31-497C-99A3-48B4AA05852B}"/>
                </a:ext>
              </a:extLst>
            </p:cNvPr>
            <p:cNvGrpSpPr/>
            <p:nvPr/>
          </p:nvGrpSpPr>
          <p:grpSpPr>
            <a:xfrm>
              <a:off x="2623234" y="4143728"/>
              <a:ext cx="960120" cy="484632"/>
              <a:chOff x="2616195" y="1775995"/>
              <a:chExt cx="960120" cy="484632"/>
            </a:xfrm>
            <a:solidFill>
              <a:srgbClr val="FFC000"/>
            </a:solidFill>
          </p:grpSpPr>
          <p:sp>
            <p:nvSpPr>
              <p:cNvPr id="176" name="Arrow: Chevron 175">
                <a:extLst>
                  <a:ext uri="{FF2B5EF4-FFF2-40B4-BE49-F238E27FC236}">
                    <a16:creationId xmlns:a16="http://schemas.microsoft.com/office/drawing/2014/main" id="{8DD96F32-22BE-45C3-B965-1C361CF844E9}"/>
                  </a:ext>
                </a:extLst>
              </p:cNvPr>
              <p:cNvSpPr/>
              <p:nvPr/>
            </p:nvSpPr>
            <p:spPr>
              <a:xfrm>
                <a:off x="2616195" y="1775995"/>
                <a:ext cx="960120" cy="484632"/>
              </a:xfrm>
              <a:prstGeom prst="chevr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77" name="Picture 176">
                <a:extLst>
                  <a:ext uri="{FF2B5EF4-FFF2-40B4-BE49-F238E27FC236}">
                    <a16:creationId xmlns:a16="http://schemas.microsoft.com/office/drawing/2014/main" id="{1D7477B8-A877-48A3-9EC0-EEBB21CF7A16}"/>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2884224" y="1812243"/>
                <a:ext cx="420624" cy="420624"/>
              </a:xfrm>
              <a:prstGeom prst="rect">
                <a:avLst/>
              </a:prstGeom>
              <a:ln/>
            </p:spPr>
            <p:style>
              <a:lnRef idx="2">
                <a:schemeClr val="accent3">
                  <a:shade val="50000"/>
                </a:schemeClr>
              </a:lnRef>
              <a:fillRef idx="1">
                <a:schemeClr val="accent3"/>
              </a:fillRef>
              <a:effectRef idx="0">
                <a:schemeClr val="accent3"/>
              </a:effectRef>
              <a:fontRef idx="minor">
                <a:schemeClr val="lt1"/>
              </a:fontRef>
            </p:style>
          </p:pic>
        </p:grpSp>
        <p:grpSp>
          <p:nvGrpSpPr>
            <p:cNvPr id="178" name="Group 177">
              <a:extLst>
                <a:ext uri="{FF2B5EF4-FFF2-40B4-BE49-F238E27FC236}">
                  <a16:creationId xmlns:a16="http://schemas.microsoft.com/office/drawing/2014/main" id="{50FF5627-E458-4841-9E6A-558E6B71C527}"/>
                </a:ext>
              </a:extLst>
            </p:cNvPr>
            <p:cNvGrpSpPr/>
            <p:nvPr/>
          </p:nvGrpSpPr>
          <p:grpSpPr>
            <a:xfrm>
              <a:off x="3402339" y="4142743"/>
              <a:ext cx="960120" cy="484632"/>
              <a:chOff x="3395300" y="1775010"/>
              <a:chExt cx="960120" cy="484632"/>
            </a:xfrm>
            <a:solidFill>
              <a:srgbClr val="FFC000"/>
            </a:solidFill>
          </p:grpSpPr>
          <p:sp>
            <p:nvSpPr>
              <p:cNvPr id="179" name="Arrow: Chevron 178">
                <a:extLst>
                  <a:ext uri="{FF2B5EF4-FFF2-40B4-BE49-F238E27FC236}">
                    <a16:creationId xmlns:a16="http://schemas.microsoft.com/office/drawing/2014/main" id="{881B8E6E-5D17-4B1A-ABFA-4851349798E1}"/>
                  </a:ext>
                </a:extLst>
              </p:cNvPr>
              <p:cNvSpPr/>
              <p:nvPr/>
            </p:nvSpPr>
            <p:spPr>
              <a:xfrm>
                <a:off x="3395300" y="1775010"/>
                <a:ext cx="960120" cy="484632"/>
              </a:xfrm>
              <a:prstGeom prst="chevr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80" name="Picture 179">
                <a:extLst>
                  <a:ext uri="{FF2B5EF4-FFF2-40B4-BE49-F238E27FC236}">
                    <a16:creationId xmlns:a16="http://schemas.microsoft.com/office/drawing/2014/main" id="{E26E489A-4006-4F06-B433-ADED9345F7BF}"/>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99903" y="1815118"/>
                <a:ext cx="365760" cy="365760"/>
              </a:xfrm>
              <a:prstGeom prst="rect">
                <a:avLst/>
              </a:prstGeom>
              <a:ln/>
            </p:spPr>
            <p:style>
              <a:lnRef idx="2">
                <a:schemeClr val="accent3">
                  <a:shade val="50000"/>
                </a:schemeClr>
              </a:lnRef>
              <a:fillRef idx="1">
                <a:schemeClr val="accent3"/>
              </a:fillRef>
              <a:effectRef idx="0">
                <a:schemeClr val="accent3"/>
              </a:effectRef>
              <a:fontRef idx="minor">
                <a:schemeClr val="lt1"/>
              </a:fontRef>
            </p:style>
          </p:pic>
        </p:grpSp>
      </p:grpSp>
      <p:grpSp>
        <p:nvGrpSpPr>
          <p:cNvPr id="8" name="Group 7"/>
          <p:cNvGrpSpPr/>
          <p:nvPr/>
        </p:nvGrpSpPr>
        <p:grpSpPr>
          <a:xfrm>
            <a:off x="960620" y="4783956"/>
            <a:ext cx="3504924" cy="822960"/>
            <a:chOff x="960620" y="4783956"/>
            <a:chExt cx="3504924" cy="822960"/>
          </a:xfrm>
        </p:grpSpPr>
        <p:grpSp>
          <p:nvGrpSpPr>
            <p:cNvPr id="121" name="Group 120">
              <a:extLst>
                <a:ext uri="{FF2B5EF4-FFF2-40B4-BE49-F238E27FC236}">
                  <a16:creationId xmlns:a16="http://schemas.microsoft.com/office/drawing/2014/main" id="{051E58BC-7889-43A4-B42D-FF6EE8E2E52F}"/>
                </a:ext>
              </a:extLst>
            </p:cNvPr>
            <p:cNvGrpSpPr/>
            <p:nvPr/>
          </p:nvGrpSpPr>
          <p:grpSpPr>
            <a:xfrm>
              <a:off x="960620" y="4783956"/>
              <a:ext cx="3504924" cy="822960"/>
              <a:chOff x="1332568" y="4456777"/>
              <a:chExt cx="3352107" cy="923979"/>
            </a:xfrm>
          </p:grpSpPr>
          <p:sp>
            <p:nvSpPr>
              <p:cNvPr id="119" name="Rectangle 118">
                <a:extLst>
                  <a:ext uri="{FF2B5EF4-FFF2-40B4-BE49-F238E27FC236}">
                    <a16:creationId xmlns:a16="http://schemas.microsoft.com/office/drawing/2014/main" id="{C23CB81A-9044-4FC8-ADC7-82A87B9FE49C}"/>
                  </a:ext>
                </a:extLst>
              </p:cNvPr>
              <p:cNvSpPr/>
              <p:nvPr/>
            </p:nvSpPr>
            <p:spPr>
              <a:xfrm>
                <a:off x="1332568" y="4456777"/>
                <a:ext cx="3352107" cy="923979"/>
              </a:xfrm>
              <a:prstGeom prst="rect">
                <a:avLst/>
              </a:prstGeom>
              <a:solidFill>
                <a:srgbClr val="EDE7F6"/>
              </a:solidFill>
              <a:ln>
                <a:solidFill>
                  <a:srgbClr val="FFF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intervention1">
                <a:extLst>
                  <a:ext uri="{FF2B5EF4-FFF2-40B4-BE49-F238E27FC236}">
                    <a16:creationId xmlns:a16="http://schemas.microsoft.com/office/drawing/2014/main" id="{12161918-2C34-4797-8C6C-834ADE7F0CCA}"/>
                  </a:ext>
                </a:extLst>
              </p:cNvPr>
              <p:cNvSpPr txBox="1"/>
              <p:nvPr/>
            </p:nvSpPr>
            <p:spPr>
              <a:xfrm>
                <a:off x="1433921" y="4456777"/>
                <a:ext cx="1914060" cy="345557"/>
              </a:xfrm>
              <a:prstGeom prst="rect">
                <a:avLst/>
              </a:prstGeom>
              <a:noFill/>
            </p:spPr>
            <p:txBody>
              <a:bodyPr wrap="square" rtlCol="0">
                <a:spAutoFit/>
              </a:bodyPr>
              <a:lstStyle/>
              <a:p>
                <a:r>
                  <a:rPr lang="en-US" sz="1400" dirty="0">
                    <a:solidFill>
                      <a:schemeClr val="bg1">
                        <a:lumMod val="50000"/>
                      </a:schemeClr>
                    </a:solidFill>
                  </a:rPr>
                  <a:t>Intervention 2</a:t>
                </a:r>
                <a:endParaRPr lang="en-GB" sz="1400" dirty="0">
                  <a:solidFill>
                    <a:schemeClr val="bg1">
                      <a:lumMod val="50000"/>
                    </a:schemeClr>
                  </a:solidFill>
                </a:endParaRPr>
              </a:p>
            </p:txBody>
          </p:sp>
        </p:grpSp>
        <p:grpSp>
          <p:nvGrpSpPr>
            <p:cNvPr id="181" name="Group 180">
              <a:extLst>
                <a:ext uri="{FF2B5EF4-FFF2-40B4-BE49-F238E27FC236}">
                  <a16:creationId xmlns:a16="http://schemas.microsoft.com/office/drawing/2014/main" id="{23062CFC-CC50-4780-9AD1-95084C3A3628}"/>
                </a:ext>
              </a:extLst>
            </p:cNvPr>
            <p:cNvGrpSpPr/>
            <p:nvPr/>
          </p:nvGrpSpPr>
          <p:grpSpPr>
            <a:xfrm>
              <a:off x="1065026" y="5031640"/>
              <a:ext cx="960120" cy="484632"/>
              <a:chOff x="1057987" y="1775243"/>
              <a:chExt cx="960120" cy="484632"/>
            </a:xfrm>
            <a:solidFill>
              <a:schemeClr val="accent6">
                <a:lumMod val="75000"/>
              </a:schemeClr>
            </a:solidFill>
          </p:grpSpPr>
          <p:sp>
            <p:nvSpPr>
              <p:cNvPr id="182" name="Arrow: Pentagon 181">
                <a:extLst>
                  <a:ext uri="{FF2B5EF4-FFF2-40B4-BE49-F238E27FC236}">
                    <a16:creationId xmlns:a16="http://schemas.microsoft.com/office/drawing/2014/main" id="{7986385F-7357-4617-AE62-4289681B523F}"/>
                  </a:ext>
                </a:extLst>
              </p:cNvPr>
              <p:cNvSpPr/>
              <p:nvPr/>
            </p:nvSpPr>
            <p:spPr>
              <a:xfrm>
                <a:off x="1057987" y="1775243"/>
                <a:ext cx="960120" cy="484632"/>
              </a:xfrm>
              <a:prstGeom prst="homePlat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p>
            </p:txBody>
          </p:sp>
          <p:pic>
            <p:nvPicPr>
              <p:cNvPr id="183" name="Picture 182">
                <a:extLst>
                  <a:ext uri="{FF2B5EF4-FFF2-40B4-BE49-F238E27FC236}">
                    <a16:creationId xmlns:a16="http://schemas.microsoft.com/office/drawing/2014/main" id="{F6DD0E4A-4D17-4631-B14B-9AC7DCE46B0C}"/>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266372" y="1834018"/>
                <a:ext cx="365760" cy="365760"/>
              </a:xfrm>
              <a:prstGeom prst="rect">
                <a:avLst/>
              </a:prstGeom>
              <a:ln/>
            </p:spPr>
            <p:style>
              <a:lnRef idx="3">
                <a:schemeClr val="lt1"/>
              </a:lnRef>
              <a:fillRef idx="1">
                <a:schemeClr val="accent4"/>
              </a:fillRef>
              <a:effectRef idx="1">
                <a:schemeClr val="accent4"/>
              </a:effectRef>
              <a:fontRef idx="minor">
                <a:schemeClr val="lt1"/>
              </a:fontRef>
            </p:style>
          </p:pic>
        </p:grpSp>
        <p:grpSp>
          <p:nvGrpSpPr>
            <p:cNvPr id="184" name="Group 183">
              <a:extLst>
                <a:ext uri="{FF2B5EF4-FFF2-40B4-BE49-F238E27FC236}">
                  <a16:creationId xmlns:a16="http://schemas.microsoft.com/office/drawing/2014/main" id="{5C3E4B9C-271D-46BA-9C0F-D566A45130FF}"/>
                </a:ext>
              </a:extLst>
            </p:cNvPr>
            <p:cNvGrpSpPr/>
            <p:nvPr/>
          </p:nvGrpSpPr>
          <p:grpSpPr>
            <a:xfrm>
              <a:off x="1844130" y="5030979"/>
              <a:ext cx="960120" cy="484632"/>
              <a:chOff x="1837091" y="1774582"/>
              <a:chExt cx="960120" cy="484632"/>
            </a:xfrm>
            <a:solidFill>
              <a:schemeClr val="accent6">
                <a:lumMod val="75000"/>
              </a:schemeClr>
            </a:solidFill>
          </p:grpSpPr>
          <p:sp>
            <p:nvSpPr>
              <p:cNvPr id="185" name="Arrow: Chevron 184">
                <a:extLst>
                  <a:ext uri="{FF2B5EF4-FFF2-40B4-BE49-F238E27FC236}">
                    <a16:creationId xmlns:a16="http://schemas.microsoft.com/office/drawing/2014/main" id="{33E0FA96-CC6C-49EC-911F-A9C45ADBF1BF}"/>
                  </a:ext>
                </a:extLst>
              </p:cNvPr>
              <p:cNvSpPr/>
              <p:nvPr/>
            </p:nvSpPr>
            <p:spPr>
              <a:xfrm>
                <a:off x="1837091" y="1774582"/>
                <a:ext cx="960120" cy="484632"/>
              </a:xfrm>
              <a:prstGeom prst="chevron">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solidFill>
                    <a:schemeClr val="tx1"/>
                  </a:solidFill>
                </a:endParaRPr>
              </a:p>
            </p:txBody>
          </p:sp>
          <p:pic>
            <p:nvPicPr>
              <p:cNvPr id="186" name="Picture 185">
                <a:extLst>
                  <a:ext uri="{FF2B5EF4-FFF2-40B4-BE49-F238E27FC236}">
                    <a16:creationId xmlns:a16="http://schemas.microsoft.com/office/drawing/2014/main" id="{6266E5C9-A8B4-46D9-AE6D-F596A3F6D1AB}"/>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167127" y="1820890"/>
                <a:ext cx="365760" cy="365760"/>
              </a:xfrm>
              <a:prstGeom prst="rect">
                <a:avLst/>
              </a:prstGeom>
              <a:ln/>
            </p:spPr>
            <p:style>
              <a:lnRef idx="3">
                <a:schemeClr val="lt1"/>
              </a:lnRef>
              <a:fillRef idx="1">
                <a:schemeClr val="accent4"/>
              </a:fillRef>
              <a:effectRef idx="1">
                <a:schemeClr val="accent4"/>
              </a:effectRef>
              <a:fontRef idx="minor">
                <a:schemeClr val="lt1"/>
              </a:fontRef>
            </p:style>
          </p:pic>
        </p:grpSp>
        <p:grpSp>
          <p:nvGrpSpPr>
            <p:cNvPr id="187" name="Group 186">
              <a:extLst>
                <a:ext uri="{FF2B5EF4-FFF2-40B4-BE49-F238E27FC236}">
                  <a16:creationId xmlns:a16="http://schemas.microsoft.com/office/drawing/2014/main" id="{73274A8E-CFC0-4D57-A636-0369789019C3}"/>
                </a:ext>
              </a:extLst>
            </p:cNvPr>
            <p:cNvGrpSpPr/>
            <p:nvPr/>
          </p:nvGrpSpPr>
          <p:grpSpPr>
            <a:xfrm>
              <a:off x="2623234" y="5032392"/>
              <a:ext cx="960120" cy="484632"/>
              <a:chOff x="2616195" y="1775995"/>
              <a:chExt cx="960120" cy="484632"/>
            </a:xfrm>
            <a:solidFill>
              <a:srgbClr val="FFC000"/>
            </a:solidFill>
          </p:grpSpPr>
          <p:sp>
            <p:nvSpPr>
              <p:cNvPr id="188" name="Arrow: Chevron 187">
                <a:extLst>
                  <a:ext uri="{FF2B5EF4-FFF2-40B4-BE49-F238E27FC236}">
                    <a16:creationId xmlns:a16="http://schemas.microsoft.com/office/drawing/2014/main" id="{3E3C4895-774C-4EEB-A4AA-DDD5BAAE1561}"/>
                  </a:ext>
                </a:extLst>
              </p:cNvPr>
              <p:cNvSpPr/>
              <p:nvPr/>
            </p:nvSpPr>
            <p:spPr>
              <a:xfrm>
                <a:off x="2616195" y="1775995"/>
                <a:ext cx="960120" cy="484632"/>
              </a:xfrm>
              <a:prstGeom prst="chevr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89" name="Picture 188">
                <a:extLst>
                  <a:ext uri="{FF2B5EF4-FFF2-40B4-BE49-F238E27FC236}">
                    <a16:creationId xmlns:a16="http://schemas.microsoft.com/office/drawing/2014/main" id="{3413F94E-E5EB-472C-9488-DD574482D05B}"/>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2884224" y="1812243"/>
                <a:ext cx="420624" cy="420624"/>
              </a:xfrm>
              <a:prstGeom prst="rect">
                <a:avLst/>
              </a:prstGeom>
              <a:ln/>
            </p:spPr>
            <p:style>
              <a:lnRef idx="2">
                <a:schemeClr val="accent3">
                  <a:shade val="50000"/>
                </a:schemeClr>
              </a:lnRef>
              <a:fillRef idx="1">
                <a:schemeClr val="accent3"/>
              </a:fillRef>
              <a:effectRef idx="0">
                <a:schemeClr val="accent3"/>
              </a:effectRef>
              <a:fontRef idx="minor">
                <a:schemeClr val="lt1"/>
              </a:fontRef>
            </p:style>
          </p:pic>
        </p:grpSp>
        <p:grpSp>
          <p:nvGrpSpPr>
            <p:cNvPr id="190" name="Group 189">
              <a:extLst>
                <a:ext uri="{FF2B5EF4-FFF2-40B4-BE49-F238E27FC236}">
                  <a16:creationId xmlns:a16="http://schemas.microsoft.com/office/drawing/2014/main" id="{319FA87B-FE62-45B3-A649-F8F29FA68F90}"/>
                </a:ext>
              </a:extLst>
            </p:cNvPr>
            <p:cNvGrpSpPr/>
            <p:nvPr/>
          </p:nvGrpSpPr>
          <p:grpSpPr>
            <a:xfrm>
              <a:off x="3402339" y="5031407"/>
              <a:ext cx="960120" cy="484632"/>
              <a:chOff x="3395300" y="1775010"/>
              <a:chExt cx="960120" cy="484632"/>
            </a:xfrm>
            <a:solidFill>
              <a:schemeClr val="accent6">
                <a:lumMod val="75000"/>
              </a:schemeClr>
            </a:solidFill>
          </p:grpSpPr>
          <p:sp>
            <p:nvSpPr>
              <p:cNvPr id="191" name="Arrow: Chevron 190">
                <a:extLst>
                  <a:ext uri="{FF2B5EF4-FFF2-40B4-BE49-F238E27FC236}">
                    <a16:creationId xmlns:a16="http://schemas.microsoft.com/office/drawing/2014/main" id="{6D40AE9A-B9EE-4204-8E00-3C1E91778547}"/>
                  </a:ext>
                </a:extLst>
              </p:cNvPr>
              <p:cNvSpPr/>
              <p:nvPr/>
            </p:nvSpPr>
            <p:spPr>
              <a:xfrm>
                <a:off x="3395300" y="1775010"/>
                <a:ext cx="960120" cy="484632"/>
              </a:xfrm>
              <a:prstGeom prst="chevron">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GB">
                  <a:solidFill>
                    <a:schemeClr val="tx1"/>
                  </a:solidFill>
                </a:endParaRPr>
              </a:p>
            </p:txBody>
          </p:sp>
          <p:pic>
            <p:nvPicPr>
              <p:cNvPr id="192" name="Picture 191">
                <a:extLst>
                  <a:ext uri="{FF2B5EF4-FFF2-40B4-BE49-F238E27FC236}">
                    <a16:creationId xmlns:a16="http://schemas.microsoft.com/office/drawing/2014/main" id="{6F39FE43-8A6B-4610-A9A9-5094E1A3710F}"/>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99903" y="1815118"/>
                <a:ext cx="365760" cy="365760"/>
              </a:xfrm>
              <a:prstGeom prst="rect">
                <a:avLst/>
              </a:prstGeom>
              <a:ln/>
            </p:spPr>
            <p:style>
              <a:lnRef idx="3">
                <a:schemeClr val="lt1"/>
              </a:lnRef>
              <a:fillRef idx="1">
                <a:schemeClr val="accent4"/>
              </a:fillRef>
              <a:effectRef idx="1">
                <a:schemeClr val="accent4"/>
              </a:effectRef>
              <a:fontRef idx="minor">
                <a:schemeClr val="lt1"/>
              </a:fontRef>
            </p:style>
          </p:pic>
        </p:grpSp>
      </p:grpSp>
      <p:grpSp>
        <p:nvGrpSpPr>
          <p:cNvPr id="111" name="Group 110">
            <a:extLst>
              <a:ext uri="{FF2B5EF4-FFF2-40B4-BE49-F238E27FC236}">
                <a16:creationId xmlns:a16="http://schemas.microsoft.com/office/drawing/2014/main" id="{C98EA3AF-4D9F-4D55-A11D-BA45D7E9162B}"/>
              </a:ext>
            </a:extLst>
          </p:cNvPr>
          <p:cNvGrpSpPr/>
          <p:nvPr/>
        </p:nvGrpSpPr>
        <p:grpSpPr>
          <a:xfrm>
            <a:off x="5189517" y="3795588"/>
            <a:ext cx="6476552" cy="2623403"/>
            <a:chOff x="5189517" y="3795588"/>
            <a:chExt cx="6476552" cy="2623403"/>
          </a:xfrm>
        </p:grpSpPr>
        <p:sp>
          <p:nvSpPr>
            <p:cNvPr id="112" name="Rectangle 111">
              <a:extLst>
                <a:ext uri="{FF2B5EF4-FFF2-40B4-BE49-F238E27FC236}">
                  <a16:creationId xmlns:a16="http://schemas.microsoft.com/office/drawing/2014/main" id="{DED4B2B0-407A-47E9-AC64-56ADA5E2AC18}"/>
                </a:ext>
              </a:extLst>
            </p:cNvPr>
            <p:cNvSpPr>
              <a:spLocks/>
            </p:cNvSpPr>
            <p:nvPr/>
          </p:nvSpPr>
          <p:spPr>
            <a:xfrm>
              <a:off x="5189517" y="3795588"/>
              <a:ext cx="6476552" cy="2623403"/>
            </a:xfrm>
            <a:prstGeom prst="rect">
              <a:avLst/>
            </a:prstGeom>
            <a:ln>
              <a:noFill/>
            </a:ln>
            <a:effectLst>
              <a:outerShdw blurRad="50800" dist="254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40080" rtlCol="0" anchor="ctr"/>
            <a:lstStyle/>
            <a:p>
              <a:endParaRPr lang="en-US" b="1" dirty="0" smtClean="0"/>
            </a:p>
            <a:p>
              <a:r>
                <a:rPr lang="en-US" b="1" dirty="0" smtClean="0"/>
                <a:t>Describe </a:t>
              </a:r>
              <a:r>
                <a:rPr lang="en-US" b="1" dirty="0"/>
                <a:t>interventions</a:t>
              </a:r>
            </a:p>
            <a:p>
              <a:pPr>
                <a:lnSpc>
                  <a:spcPts val="2700"/>
                </a:lnSpc>
              </a:pPr>
              <a:r>
                <a:rPr lang="en-US" dirty="0"/>
                <a:t>Describe likely changes in inputs and parameters and</a:t>
              </a:r>
            </a:p>
            <a:p>
              <a:pPr>
                <a:lnSpc>
                  <a:spcPts val="2700"/>
                </a:lnSpc>
              </a:pPr>
              <a:r>
                <a:rPr lang="en-US" dirty="0"/>
                <a:t>Calculate environmental </a:t>
              </a:r>
              <a:r>
                <a:rPr lang="en-US" dirty="0" smtClean="0"/>
                <a:t>impacts</a:t>
              </a:r>
              <a:endParaRPr lang="en-US" dirty="0"/>
            </a:p>
            <a:p>
              <a:pPr>
                <a:lnSpc>
                  <a:spcPts val="2700"/>
                </a:lnSpc>
              </a:pPr>
              <a:r>
                <a:rPr lang="en-US" dirty="0"/>
                <a:t>Water</a:t>
              </a:r>
            </a:p>
            <a:p>
              <a:pPr>
                <a:lnSpc>
                  <a:spcPts val="2700"/>
                </a:lnSpc>
              </a:pPr>
              <a:r>
                <a:rPr lang="en-US" dirty="0"/>
                <a:t>Land</a:t>
              </a:r>
            </a:p>
            <a:p>
              <a:pPr>
                <a:lnSpc>
                  <a:spcPts val="2700"/>
                </a:lnSpc>
              </a:pPr>
              <a:r>
                <a:rPr lang="en-US" dirty="0"/>
                <a:t>Greenhouse gases </a:t>
              </a:r>
            </a:p>
            <a:p>
              <a:pPr>
                <a:lnSpc>
                  <a:spcPts val="2700"/>
                </a:lnSpc>
              </a:pPr>
              <a:r>
                <a:rPr lang="en-US" dirty="0"/>
                <a:t>Economic</a:t>
              </a:r>
            </a:p>
            <a:p>
              <a:endParaRPr lang="en-US" dirty="0"/>
            </a:p>
          </p:txBody>
        </p:sp>
        <p:grpSp>
          <p:nvGrpSpPr>
            <p:cNvPr id="155" name="Group 154">
              <a:extLst>
                <a:ext uri="{FF2B5EF4-FFF2-40B4-BE49-F238E27FC236}">
                  <a16:creationId xmlns:a16="http://schemas.microsoft.com/office/drawing/2014/main" id="{69FB5C83-E5FB-45B5-972E-3A9926C495B3}"/>
                </a:ext>
              </a:extLst>
            </p:cNvPr>
            <p:cNvGrpSpPr/>
            <p:nvPr/>
          </p:nvGrpSpPr>
          <p:grpSpPr>
            <a:xfrm>
              <a:off x="5402457" y="4247264"/>
              <a:ext cx="365760" cy="1959891"/>
              <a:chOff x="5402457" y="4247264"/>
              <a:chExt cx="365760" cy="1959891"/>
            </a:xfrm>
          </p:grpSpPr>
          <p:pic>
            <p:nvPicPr>
              <p:cNvPr id="158" name="Graphic 157" descr="Playbook">
                <a:extLst>
                  <a:ext uri="{FF2B5EF4-FFF2-40B4-BE49-F238E27FC236}">
                    <a16:creationId xmlns:a16="http://schemas.microsoft.com/office/drawing/2014/main" id="{2A95FCA0-20FE-486D-A417-ACDF9CF1CD10}"/>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xmlns="" r:embed="rId18"/>
                  </a:ext>
                </a:extLst>
              </a:blip>
              <a:stretch>
                <a:fillRect/>
              </a:stretch>
            </p:blipFill>
            <p:spPr>
              <a:xfrm>
                <a:off x="5402457" y="4247264"/>
                <a:ext cx="365760" cy="365760"/>
              </a:xfrm>
              <a:prstGeom prst="rect">
                <a:avLst/>
              </a:prstGeom>
            </p:spPr>
          </p:pic>
          <p:pic>
            <p:nvPicPr>
              <p:cNvPr id="159" name="Picture 158">
                <a:extLst>
                  <a:ext uri="{FF2B5EF4-FFF2-40B4-BE49-F238E27FC236}">
                    <a16:creationId xmlns:a16="http://schemas.microsoft.com/office/drawing/2014/main" id="{AA13C84F-37EB-48A2-97AA-0C7B82B322D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496128" y="5028315"/>
                <a:ext cx="182880" cy="182880"/>
              </a:xfrm>
              <a:prstGeom prst="rect">
                <a:avLst/>
              </a:prstGeom>
            </p:spPr>
          </p:pic>
          <p:pic>
            <p:nvPicPr>
              <p:cNvPr id="160" name="Picture 159">
                <a:extLst>
                  <a:ext uri="{FF2B5EF4-FFF2-40B4-BE49-F238E27FC236}">
                    <a16:creationId xmlns:a16="http://schemas.microsoft.com/office/drawing/2014/main" id="{B5237FE5-1492-41DC-8087-3C3317936FF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505272" y="5331679"/>
                <a:ext cx="182880" cy="182880"/>
              </a:xfrm>
              <a:prstGeom prst="rect">
                <a:avLst/>
              </a:prstGeom>
            </p:spPr>
          </p:pic>
          <p:pic>
            <p:nvPicPr>
              <p:cNvPr id="161" name="Picture 160">
                <a:extLst>
                  <a:ext uri="{FF2B5EF4-FFF2-40B4-BE49-F238E27FC236}">
                    <a16:creationId xmlns:a16="http://schemas.microsoft.com/office/drawing/2014/main" id="{9E648237-BE10-4E53-87C2-661052521E2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471037" y="5670564"/>
                <a:ext cx="228600" cy="228600"/>
              </a:xfrm>
              <a:prstGeom prst="rect">
                <a:avLst/>
              </a:prstGeom>
            </p:spPr>
          </p:pic>
          <p:pic>
            <p:nvPicPr>
              <p:cNvPr id="162" name="Picture 161">
                <a:extLst>
                  <a:ext uri="{FF2B5EF4-FFF2-40B4-BE49-F238E27FC236}">
                    <a16:creationId xmlns:a16="http://schemas.microsoft.com/office/drawing/2014/main" id="{7886C8C9-EA7E-498A-94B0-544B73926A52}"/>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509856" y="6005987"/>
                <a:ext cx="201168" cy="201168"/>
              </a:xfrm>
              <a:prstGeom prst="rect">
                <a:avLst/>
              </a:prstGeom>
            </p:spPr>
          </p:pic>
          <p:pic>
            <p:nvPicPr>
              <p:cNvPr id="163" name="Graphic 151" descr="Calculator">
                <a:extLst>
                  <a:ext uri="{FF2B5EF4-FFF2-40B4-BE49-F238E27FC236}">
                    <a16:creationId xmlns:a16="http://schemas.microsoft.com/office/drawing/2014/main" id="{4246D955-3A8D-472A-89E5-A2DC2B37573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5402457" y="4613024"/>
                <a:ext cx="365760" cy="365760"/>
              </a:xfrm>
              <a:prstGeom prst="rect">
                <a:avLst/>
              </a:prstGeom>
            </p:spPr>
          </p:pic>
        </p:grpSp>
      </p:grpSp>
      <p:grpSp>
        <p:nvGrpSpPr>
          <p:cNvPr id="164" name="Group 163">
            <a:extLst>
              <a:ext uri="{FF2B5EF4-FFF2-40B4-BE49-F238E27FC236}">
                <a16:creationId xmlns:a16="http://schemas.microsoft.com/office/drawing/2014/main" id="{1897D5A5-9EB2-42EC-8788-3608276CFB7E}"/>
              </a:ext>
            </a:extLst>
          </p:cNvPr>
          <p:cNvGrpSpPr/>
          <p:nvPr/>
        </p:nvGrpSpPr>
        <p:grpSpPr>
          <a:xfrm>
            <a:off x="1063581" y="1031324"/>
            <a:ext cx="3238509" cy="484632"/>
            <a:chOff x="1063581" y="1031324"/>
            <a:chExt cx="3238509" cy="484632"/>
          </a:xfrm>
        </p:grpSpPr>
        <p:sp>
          <p:nvSpPr>
            <p:cNvPr id="165" name="Rectangle 164">
              <a:extLst>
                <a:ext uri="{FF2B5EF4-FFF2-40B4-BE49-F238E27FC236}">
                  <a16:creationId xmlns:a16="http://schemas.microsoft.com/office/drawing/2014/main" id="{33B69A43-8204-45CC-AC93-9720A434341E}"/>
                </a:ext>
              </a:extLst>
            </p:cNvPr>
            <p:cNvSpPr>
              <a:spLocks/>
            </p:cNvSpPr>
            <p:nvPr/>
          </p:nvSpPr>
          <p:spPr>
            <a:xfrm>
              <a:off x="1063581" y="1031324"/>
              <a:ext cx="3238509" cy="484632"/>
            </a:xfrm>
            <a:prstGeom prst="rect">
              <a:avLst/>
            </a:prstGeom>
            <a:ln>
              <a:noFill/>
            </a:ln>
            <a:effectLst>
              <a:outerShdw blurRad="50800" dist="254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40080" rtlCol="0" anchor="ctr"/>
            <a:lstStyle/>
            <a:p>
              <a:r>
                <a:rPr lang="en-US" dirty="0">
                  <a:solidFill>
                    <a:schemeClr val="tx1"/>
                  </a:solidFill>
                </a:rPr>
                <a:t>Livestock</a:t>
              </a:r>
              <a:r>
                <a:rPr lang="en-US" dirty="0"/>
                <a:t> </a:t>
              </a:r>
              <a:r>
                <a:rPr lang="en-US" sz="1400" dirty="0">
                  <a:solidFill>
                    <a:schemeClr val="bg2">
                      <a:lumMod val="25000"/>
                    </a:schemeClr>
                  </a:solidFill>
                  <a:latin typeface="+mj-lt"/>
                </a:rPr>
                <a:t>Describe system</a:t>
              </a:r>
              <a:endParaRPr lang="en-GB" dirty="0">
                <a:latin typeface="+mj-lt"/>
              </a:endParaRPr>
            </a:p>
          </p:txBody>
        </p:sp>
        <p:pic>
          <p:nvPicPr>
            <p:cNvPr id="167" name="Picture 166">
              <a:extLst>
                <a:ext uri="{FF2B5EF4-FFF2-40B4-BE49-F238E27FC236}">
                  <a16:creationId xmlns:a16="http://schemas.microsoft.com/office/drawing/2014/main" id="{4572513C-B4E8-45E0-8747-813F81A38BAE}"/>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109709" y="1076905"/>
              <a:ext cx="559540" cy="365760"/>
            </a:xfrm>
            <a:prstGeom prst="rect">
              <a:avLst/>
            </a:prstGeom>
          </p:spPr>
        </p:pic>
      </p:grpSp>
    </p:spTree>
    <p:extLst>
      <p:ext uri="{BB962C8B-B14F-4D97-AF65-F5344CB8AC3E}">
        <p14:creationId xmlns:p14="http://schemas.microsoft.com/office/powerpoint/2010/main" val="24644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500"/>
                                        <p:tgtEl>
                                          <p:spTgt spid="33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4"/>
                                        </p:tgtEl>
                                        <p:attrNameLst>
                                          <p:attrName>style.visibility</p:attrName>
                                        </p:attrNameLst>
                                      </p:cBhvr>
                                      <p:to>
                                        <p:strVal val="visible"/>
                                      </p:to>
                                    </p:set>
                                    <p:animEffect transition="in" filter="fade">
                                      <p:cBhvr>
                                        <p:cTn id="16" dur="500"/>
                                        <p:tgtEl>
                                          <p:spTgt spid="16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5"/>
                                        </p:tgtEl>
                                        <p:attrNameLst>
                                          <p:attrName>style.visibility</p:attrName>
                                        </p:attrNameLst>
                                      </p:cBhvr>
                                      <p:to>
                                        <p:strVal val="visible"/>
                                      </p:to>
                                    </p:set>
                                    <p:animEffect transition="in" filter="fade">
                                      <p:cBhvr>
                                        <p:cTn id="21" dur="500"/>
                                        <p:tgtEl>
                                          <p:spTgt spid="34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43"/>
                                        </p:tgtEl>
                                        <p:attrNameLst>
                                          <p:attrName>style.visibility</p:attrName>
                                        </p:attrNameLst>
                                      </p:cBhvr>
                                      <p:to>
                                        <p:strVal val="visible"/>
                                      </p:to>
                                    </p:set>
                                    <p:animEffect transition="in" filter="fade">
                                      <p:cBhvr>
                                        <p:cTn id="34" dur="500"/>
                                        <p:tgtEl>
                                          <p:spTgt spid="34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fade">
                                      <p:cBhvr>
                                        <p:cTn id="55" dur="500"/>
                                        <p:tgtEl>
                                          <p:spTgt spid="111"/>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139"/>
                                        </p:tgtEl>
                                        <p:attrNameLst>
                                          <p:attrName>style.visibility</p:attrName>
                                        </p:attrNameLst>
                                      </p:cBhvr>
                                      <p:to>
                                        <p:strVal val="visible"/>
                                      </p:to>
                                    </p:set>
                                    <p:animEffect transition="in" filter="fade">
                                      <p:cBhvr>
                                        <p:cTn id="59" dur="500"/>
                                        <p:tgtEl>
                                          <p:spTgt spid="139"/>
                                        </p:tgtEl>
                                      </p:cBhvr>
                                    </p:animEffect>
                                  </p:childTnLst>
                                </p:cTn>
                              </p:par>
                            </p:childTnLst>
                          </p:cTn>
                        </p:par>
                        <p:par>
                          <p:cTn id="60" fill="hold">
                            <p:stCondLst>
                              <p:cond delay="2000"/>
                            </p:stCondLst>
                            <p:childTnLst>
                              <p:par>
                                <p:cTn id="61" presetID="1" presetClass="entr" presetSubtype="0"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Quiz 1</a:t>
            </a:r>
            <a:endParaRPr lang="en-US" dirty="0"/>
          </a:p>
        </p:txBody>
      </p:sp>
      <p:sp>
        <p:nvSpPr>
          <p:cNvPr id="3" name="Content Placeholder 2"/>
          <p:cNvSpPr>
            <a:spLocks noGrp="1"/>
          </p:cNvSpPr>
          <p:nvPr>
            <p:ph idx="1"/>
          </p:nvPr>
        </p:nvSpPr>
        <p:spPr/>
        <p:txBody>
          <a:bodyPr/>
          <a:lstStyle/>
          <a:p>
            <a:r>
              <a:rPr lang="en-US" dirty="0" smtClean="0"/>
              <a:t>Link to Quiz 1</a:t>
            </a:r>
          </a:p>
          <a:p>
            <a:endParaRPr lang="en-US" dirty="0"/>
          </a:p>
          <a:p>
            <a:r>
              <a:rPr lang="en-US" dirty="0">
                <a:hlinkClick r:id="rId2"/>
              </a:rPr>
              <a:t>https://</a:t>
            </a:r>
            <a:r>
              <a:rPr lang="en-US" dirty="0" smtClean="0">
                <a:hlinkClick r:id="rId2"/>
              </a:rPr>
              <a:t>forms.office.com/Pages/ResponsePage.aspx?id=AA76ahT6t0CKLiKn-MNX1aE1vfzSBf5GkjzzKvqgj8ZUMDJJMDFSNzc1TDlEWk1QTk40QzQ2NzhJNi4u</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56861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Assignment 1</a:t>
            </a:r>
            <a:endParaRPr lang="en-US" dirty="0"/>
          </a:p>
        </p:txBody>
      </p:sp>
      <p:sp>
        <p:nvSpPr>
          <p:cNvPr id="3" name="Content Placeholder 2"/>
          <p:cNvSpPr>
            <a:spLocks noGrp="1"/>
          </p:cNvSpPr>
          <p:nvPr>
            <p:ph idx="1"/>
          </p:nvPr>
        </p:nvSpPr>
        <p:spPr>
          <a:xfrm>
            <a:off x="838199" y="1620526"/>
            <a:ext cx="11269717" cy="4351338"/>
          </a:xfrm>
        </p:spPr>
        <p:txBody>
          <a:bodyPr>
            <a:normAutofit/>
          </a:bodyPr>
          <a:lstStyle/>
          <a:p>
            <a:pPr marL="0" indent="0">
              <a:buNone/>
            </a:pPr>
            <a:r>
              <a:rPr lang="en-US" sz="2800" dirty="0" smtClean="0"/>
              <a:t>Link to Assignment 1: </a:t>
            </a:r>
          </a:p>
          <a:p>
            <a:pPr marL="0" indent="0">
              <a:buNone/>
            </a:pPr>
            <a:endParaRPr lang="en-US" sz="2800" dirty="0"/>
          </a:p>
          <a:p>
            <a:pPr marL="0" indent="0">
              <a:buNone/>
            </a:pPr>
            <a:r>
              <a:rPr lang="en-US" sz="2800" dirty="0">
                <a:hlinkClick r:id="rId2"/>
              </a:rPr>
              <a:t>https://</a:t>
            </a:r>
            <a:r>
              <a:rPr lang="en-US" sz="2800" dirty="0" smtClean="0">
                <a:hlinkClick r:id="rId2"/>
              </a:rPr>
              <a:t>forms.office.com/Pages/ResponsePage.aspx?id=AA76ahT6t0CKLiKn-MNX1aE1vfzSBf5GkjzzKvqgj8ZUNkdKNTg4NUMyTjBPVlFXSFBIOUpGVVVCSC4</a:t>
            </a:r>
            <a:endParaRPr lang="en-US" sz="2800" dirty="0" smtClean="0"/>
          </a:p>
          <a:p>
            <a:pPr marL="0" indent="0">
              <a:buNone/>
            </a:pPr>
            <a:endParaRPr lang="en-US" sz="2800" dirty="0"/>
          </a:p>
        </p:txBody>
      </p:sp>
    </p:spTree>
    <p:extLst>
      <p:ext uri="{BB962C8B-B14F-4D97-AF65-F5344CB8AC3E}">
        <p14:creationId xmlns:p14="http://schemas.microsoft.com/office/powerpoint/2010/main" val="1336417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Pre-recorded material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892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on what to do?</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36217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537" y="2744329"/>
            <a:ext cx="5654138" cy="1292833"/>
          </a:xfrm>
        </p:spPr>
        <p:txBody>
          <a:bodyPr/>
          <a:lstStyle/>
          <a:p>
            <a:r>
              <a:rPr lang="en-US" dirty="0" smtClean="0"/>
              <a:t>Thank you!</a:t>
            </a:r>
            <a:endParaRPr lang="en-US" dirty="0"/>
          </a:p>
        </p:txBody>
      </p:sp>
      <p:sp>
        <p:nvSpPr>
          <p:cNvPr id="6" name="Text Placeholder 5"/>
          <p:cNvSpPr>
            <a:spLocks noGrp="1"/>
          </p:cNvSpPr>
          <p:nvPr>
            <p:ph type="body" sz="quarter" idx="10"/>
          </p:nvPr>
        </p:nvSpPr>
        <p:spPr/>
        <p:txBody>
          <a:bodyPr/>
          <a:lstStyle/>
          <a:p>
            <a:r>
              <a:rPr lang="en-US" b="1" dirty="0"/>
              <a:t>Jessica Mukiri, An Notenbaert, Emmanuel </a:t>
            </a:r>
            <a:r>
              <a:rPr lang="en-US" b="1" dirty="0" err="1"/>
              <a:t>Mwema</a:t>
            </a:r>
            <a:r>
              <a:rPr lang="en-US" b="1" dirty="0"/>
              <a:t>, Birthe Paul, Rein Van der Hoek</a:t>
            </a:r>
          </a:p>
          <a:p>
            <a:r>
              <a:rPr lang="en-US" dirty="0" smtClean="0">
                <a:hlinkClick r:id="rId2"/>
              </a:rPr>
              <a:t>cleaned@cgiar.org</a:t>
            </a:r>
            <a:endParaRPr lang="en-US" dirty="0"/>
          </a:p>
          <a:p>
            <a:r>
              <a:rPr lang="en-US" dirty="0"/>
              <a:t>CLEANED virtual training: 22/06/2020</a:t>
            </a:r>
          </a:p>
        </p:txBody>
      </p:sp>
    </p:spTree>
    <p:extLst>
      <p:ext uri="{BB962C8B-B14F-4D97-AF65-F5344CB8AC3E}">
        <p14:creationId xmlns:p14="http://schemas.microsoft.com/office/powerpoint/2010/main" val="613131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a:t>
            </a:r>
            <a:endParaRPr lang="en-US" dirty="0"/>
          </a:p>
        </p:txBody>
      </p:sp>
      <p:sp>
        <p:nvSpPr>
          <p:cNvPr id="9" name="Rectangle 8"/>
          <p:cNvSpPr/>
          <p:nvPr/>
        </p:nvSpPr>
        <p:spPr>
          <a:xfrm>
            <a:off x="4267200" y="3664918"/>
            <a:ext cx="3657600" cy="1200329"/>
          </a:xfrm>
          <a:prstGeom prst="rect">
            <a:avLst/>
          </a:prstGeom>
        </p:spPr>
        <p:txBody>
          <a:bodyPr>
            <a:spAutoFit/>
          </a:bodyPr>
          <a:lstStyle/>
          <a:p>
            <a:pPr lvl="0" algn="ctr"/>
            <a:r>
              <a:rPr lang="en-US" sz="2400" b="1" dirty="0">
                <a:solidFill>
                  <a:srgbClr val="98CA45"/>
                </a:solidFill>
              </a:rPr>
              <a:t>Model</a:t>
            </a:r>
            <a:r>
              <a:rPr lang="en-US" sz="2400" dirty="0"/>
              <a:t> different types of livestock enterprise systems </a:t>
            </a:r>
            <a:r>
              <a:rPr lang="en-US" sz="2400" dirty="0" smtClean="0"/>
              <a:t>(LES) using </a:t>
            </a:r>
            <a:r>
              <a:rPr lang="en-US" sz="2400" dirty="0"/>
              <a:t>CLEANED.</a:t>
            </a:r>
          </a:p>
        </p:txBody>
      </p:sp>
      <p:sp>
        <p:nvSpPr>
          <p:cNvPr id="10" name="Rectangle 9"/>
          <p:cNvSpPr/>
          <p:nvPr/>
        </p:nvSpPr>
        <p:spPr>
          <a:xfrm>
            <a:off x="8195046" y="3664918"/>
            <a:ext cx="3657600" cy="1569660"/>
          </a:xfrm>
          <a:prstGeom prst="rect">
            <a:avLst/>
          </a:prstGeom>
        </p:spPr>
        <p:txBody>
          <a:bodyPr wrap="square">
            <a:spAutoFit/>
          </a:bodyPr>
          <a:lstStyle/>
          <a:p>
            <a:pPr algn="ctr"/>
            <a:r>
              <a:rPr lang="en-US" sz="2400" dirty="0"/>
              <a:t>Understand how to model a </a:t>
            </a:r>
            <a:r>
              <a:rPr lang="en-US" sz="2400" dirty="0" smtClean="0"/>
              <a:t>LES under </a:t>
            </a:r>
            <a:r>
              <a:rPr lang="en-US" sz="2400" dirty="0"/>
              <a:t>different </a:t>
            </a:r>
            <a:r>
              <a:rPr lang="en-US" sz="2400" b="1" dirty="0">
                <a:solidFill>
                  <a:schemeClr val="accent5">
                    <a:lumMod val="75000"/>
                  </a:schemeClr>
                </a:solidFill>
              </a:rPr>
              <a:t>scenarios</a:t>
            </a:r>
            <a:r>
              <a:rPr lang="en-US" sz="2400" dirty="0"/>
              <a:t> and explore the different </a:t>
            </a:r>
            <a:r>
              <a:rPr lang="en-US" sz="2400" dirty="0" smtClean="0"/>
              <a:t>impacts.</a:t>
            </a:r>
            <a:endParaRPr lang="en-US" sz="2400" dirty="0"/>
          </a:p>
        </p:txBody>
      </p:sp>
      <p:sp>
        <p:nvSpPr>
          <p:cNvPr id="11" name="Rectangle 10"/>
          <p:cNvSpPr/>
          <p:nvPr/>
        </p:nvSpPr>
        <p:spPr>
          <a:xfrm>
            <a:off x="339354" y="3664918"/>
            <a:ext cx="3657600" cy="830997"/>
          </a:xfrm>
          <a:prstGeom prst="rect">
            <a:avLst/>
          </a:prstGeom>
        </p:spPr>
        <p:txBody>
          <a:bodyPr wrap="square">
            <a:spAutoFit/>
          </a:bodyPr>
          <a:lstStyle/>
          <a:p>
            <a:pPr lvl="0" algn="ctr"/>
            <a:r>
              <a:rPr lang="en-US" sz="2400" b="1" dirty="0">
                <a:solidFill>
                  <a:srgbClr val="163F6D"/>
                </a:solidFill>
              </a:rPr>
              <a:t>Understand</a:t>
            </a:r>
            <a:r>
              <a:rPr lang="en-US" sz="2400" dirty="0"/>
              <a:t> the full functionality of the model.</a:t>
            </a:r>
          </a:p>
        </p:txBody>
      </p:sp>
      <p:pic>
        <p:nvPicPr>
          <p:cNvPr id="1026" name="Picture 2" descr="Understand Icons - Download Free Vector Icons | Noun Project"/>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15654" y="145278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ágenes, fotos de stock y vectores sobre Modeling+icon | Shutterstock"/>
          <p:cNvPicPr>
            <a:picLocks noChangeAspect="1" noChangeArrowheads="1"/>
          </p:cNvPicPr>
          <p:nvPr/>
        </p:nvPicPr>
        <p:blipFill rotWithShape="1">
          <a:blip r:embed="rId3" cstate="screen">
            <a:duotone>
              <a:schemeClr val="accent2">
                <a:shade val="45000"/>
                <a:satMod val="135000"/>
              </a:schemeClr>
              <a:prstClr val="white"/>
            </a:duotone>
            <a:extLst>
              <a:ext uri="{28A0092B-C50C-407E-A947-70E740481C1C}">
                <a14:useLocalDpi xmlns:a14="http://schemas.microsoft.com/office/drawing/2010/main"/>
              </a:ext>
            </a:extLst>
          </a:blip>
          <a:srcRect t="-343"/>
          <a:stretch/>
        </p:blipFill>
        <p:spPr bwMode="auto">
          <a:xfrm>
            <a:off x="4857750" y="1167036"/>
            <a:ext cx="24765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enarios Icons - Download Free Vector Icons | Noun Project"/>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71346" y="1452786"/>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837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Overall Learning Outcomes</a:t>
            </a:r>
            <a:endParaRPr lang="en-US" dirty="0"/>
          </a:p>
        </p:txBody>
      </p:sp>
      <p:pic>
        <p:nvPicPr>
          <p:cNvPr id="3" name="Picture Placeholder 2"/>
          <p:cNvPicPr>
            <a:picLocks noGrp="1" noChangeAspect="1"/>
          </p:cNvPicPr>
          <p:nvPr>
            <p:ph type="pic" idx="1"/>
          </p:nvPr>
        </p:nvPicPr>
        <p:blipFill>
          <a:blip r:embed="rId2" cstate="screen">
            <a:extLst>
              <a:ext uri="{28A0092B-C50C-407E-A947-70E740481C1C}">
                <a14:useLocalDpi xmlns:a14="http://schemas.microsoft.com/office/drawing/2010/main"/>
              </a:ext>
            </a:extLst>
          </a:blip>
          <a:stretch>
            <a:fillRect/>
          </a:stretch>
        </p:blipFill>
        <p:spPr>
          <a:xfrm>
            <a:off x="7031221" y="1249265"/>
            <a:ext cx="4572000" cy="4577549"/>
          </a:xfrm>
          <a:prstGeom prst="rect">
            <a:avLst/>
          </a:prstGeom>
        </p:spPr>
      </p:pic>
      <p:sp>
        <p:nvSpPr>
          <p:cNvPr id="7" name="Text Placeholder 6"/>
          <p:cNvSpPr>
            <a:spLocks noGrp="1"/>
          </p:cNvSpPr>
          <p:nvPr>
            <p:ph type="body" sz="half" idx="2"/>
          </p:nvPr>
        </p:nvSpPr>
        <p:spPr>
          <a:xfrm>
            <a:off x="617598" y="1632245"/>
            <a:ext cx="5916552" cy="4416129"/>
          </a:xfrm>
        </p:spPr>
        <p:txBody>
          <a:bodyPr>
            <a:noAutofit/>
          </a:bodyPr>
          <a:lstStyle/>
          <a:p>
            <a:pPr lvl="0"/>
            <a:r>
              <a:rPr lang="en-US" dirty="0" smtClean="0"/>
              <a:t>Describe the importance of carrying out environmental impacts assessments in the livestock sector.</a:t>
            </a:r>
          </a:p>
          <a:p>
            <a:pPr lvl="0"/>
            <a:r>
              <a:rPr lang="en-US" dirty="0" smtClean="0"/>
              <a:t>Carry out CLEANED assessments in your day to day activities and be able to:</a:t>
            </a:r>
          </a:p>
          <a:p>
            <a:pPr marL="742950" lvl="1" indent="-285750">
              <a:buFont typeface="Arial" panose="020B0604020202020204" pitchFamily="34" charset="0"/>
              <a:buChar char="•"/>
            </a:pPr>
            <a:r>
              <a:rPr lang="en-US" sz="1800" dirty="0" smtClean="0"/>
              <a:t>Calculate and gather valid input data needed for the model</a:t>
            </a:r>
          </a:p>
          <a:p>
            <a:pPr marL="742950" lvl="1" indent="-285750">
              <a:buFont typeface="Arial" panose="020B0604020202020204" pitchFamily="34" charset="0"/>
              <a:buChar char="•"/>
            </a:pPr>
            <a:r>
              <a:rPr lang="en-US" sz="1800" dirty="0" smtClean="0"/>
              <a:t>Explain the calculations and parametrize the tool for a specific enterprise in a specific region</a:t>
            </a:r>
          </a:p>
          <a:p>
            <a:pPr marL="742950" lvl="1" indent="-285750">
              <a:buFont typeface="Arial" panose="020B0604020202020204" pitchFamily="34" charset="0"/>
              <a:buChar char="•"/>
            </a:pPr>
            <a:r>
              <a:rPr lang="en-US" sz="1800" dirty="0" smtClean="0"/>
              <a:t>Carry out different intervention scenarios</a:t>
            </a:r>
          </a:p>
          <a:p>
            <a:pPr lvl="0"/>
            <a:r>
              <a:rPr lang="en-US" dirty="0"/>
              <a:t>Summarize, </a:t>
            </a:r>
            <a:r>
              <a:rPr lang="en-US" dirty="0" smtClean="0"/>
              <a:t>analysis CLEANED outputs needed for decision making.</a:t>
            </a:r>
            <a:endParaRPr lang="en-US" dirty="0"/>
          </a:p>
        </p:txBody>
      </p:sp>
    </p:spTree>
    <p:extLst>
      <p:ext uri="{BB962C8B-B14F-4D97-AF65-F5344CB8AC3E}">
        <p14:creationId xmlns:p14="http://schemas.microsoft.com/office/powerpoint/2010/main" val="985402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Opening Remarks</a:t>
            </a:r>
            <a:br>
              <a:rPr lang="en-US" dirty="0"/>
            </a:br>
            <a:endParaRPr lang="en-US" dirty="0"/>
          </a:p>
        </p:txBody>
      </p:sp>
    </p:spTree>
    <p:extLst>
      <p:ext uri="{BB962C8B-B14F-4D97-AF65-F5344CB8AC3E}">
        <p14:creationId xmlns:p14="http://schemas.microsoft.com/office/powerpoint/2010/main" val="4014168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Maneuvering  the TEAMs environment </a:t>
            </a:r>
            <a:r>
              <a:rPr lang="en-US" dirty="0" smtClean="0"/>
              <a:t>+ Introductions</a:t>
            </a:r>
            <a:endParaRPr lang="en-US" dirty="0"/>
          </a:p>
        </p:txBody>
      </p:sp>
      <p:sp>
        <p:nvSpPr>
          <p:cNvPr id="3" name="Content Placeholder 2"/>
          <p:cNvSpPr>
            <a:spLocks noGrp="1"/>
          </p:cNvSpPr>
          <p:nvPr>
            <p:ph idx="1"/>
          </p:nvPr>
        </p:nvSpPr>
        <p:spPr/>
        <p:txBody>
          <a:bodyPr/>
          <a:lstStyle/>
          <a:p>
            <a:r>
              <a:rPr lang="en-US" dirty="0"/>
              <a:t>Housekeeping rules</a:t>
            </a:r>
          </a:p>
          <a:p>
            <a:r>
              <a:rPr lang="en-US" dirty="0"/>
              <a:t>Understanding the </a:t>
            </a:r>
            <a:r>
              <a:rPr lang="en-US" dirty="0" smtClean="0"/>
              <a:t>environment, using the diff tabs, mic, </a:t>
            </a:r>
            <a:r>
              <a:rPr lang="en-US" dirty="0" err="1" smtClean="0"/>
              <a:t>polly</a:t>
            </a:r>
            <a:r>
              <a:rPr lang="en-US" dirty="0" smtClean="0"/>
              <a:t> tool </a:t>
            </a:r>
            <a:endParaRPr lang="en-US" dirty="0"/>
          </a:p>
          <a:p>
            <a:endParaRPr lang="en-US" dirty="0"/>
          </a:p>
        </p:txBody>
      </p:sp>
    </p:spTree>
    <p:extLst>
      <p:ext uri="{BB962C8B-B14F-4D97-AF65-F5344CB8AC3E}">
        <p14:creationId xmlns:p14="http://schemas.microsoft.com/office/powerpoint/2010/main" val="2083770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Training</a:t>
            </a:r>
            <a:endParaRPr lang="en-US" dirty="0"/>
          </a:p>
        </p:txBody>
      </p:sp>
      <p:sp>
        <p:nvSpPr>
          <p:cNvPr id="3" name="Content Placeholder 2"/>
          <p:cNvSpPr>
            <a:spLocks noGrp="1"/>
          </p:cNvSpPr>
          <p:nvPr>
            <p:ph type="body" sz="half" idx="2"/>
          </p:nvPr>
        </p:nvSpPr>
        <p:spPr/>
        <p:txBody>
          <a:bodyPr/>
          <a:lstStyle/>
          <a:p>
            <a:r>
              <a:rPr lang="en-US" dirty="0" smtClean="0"/>
              <a:t>Agenda/Learning Outcomes                                                           </a:t>
            </a:r>
          </a:p>
          <a:p>
            <a:endParaRPr lang="en-US" dirty="0"/>
          </a:p>
          <a:p>
            <a:pPr marL="0" indent="0">
              <a:buNone/>
            </a:pPr>
            <a:endParaRPr lang="en-US" dirty="0" smtClean="0"/>
          </a:p>
          <a:p>
            <a:r>
              <a:rPr lang="en-US" dirty="0" smtClean="0"/>
              <a:t>Texts &amp; Materials</a:t>
            </a:r>
            <a:endParaRPr lang="en-US" dirty="0"/>
          </a:p>
          <a:p>
            <a:endParaRPr lang="en-US" dirty="0" smtClean="0"/>
          </a:p>
          <a:p>
            <a:pPr marL="0" indent="0">
              <a:buNone/>
            </a:pPr>
            <a:endParaRPr lang="en-US" dirty="0" smtClean="0"/>
          </a:p>
          <a:p>
            <a:r>
              <a:rPr lang="en-US" dirty="0" smtClean="0"/>
              <a:t>Assignments/Grading </a:t>
            </a:r>
            <a:endParaRPr lang="en-US" dirty="0"/>
          </a:p>
          <a:p>
            <a:endParaRPr lang="en-US" dirty="0"/>
          </a:p>
        </p:txBody>
      </p:sp>
      <p:sp>
        <p:nvSpPr>
          <p:cNvPr id="8" name="Rectangle 7"/>
          <p:cNvSpPr/>
          <p:nvPr/>
        </p:nvSpPr>
        <p:spPr>
          <a:xfrm>
            <a:off x="5728676" y="1616168"/>
            <a:ext cx="6135077" cy="3046988"/>
          </a:xfrm>
          <a:prstGeom prst="rect">
            <a:avLst/>
          </a:prstGeom>
        </p:spPr>
        <p:txBody>
          <a:bodyPr wrap="square">
            <a:spAutoFit/>
          </a:bodyPr>
          <a:lstStyle/>
          <a:p>
            <a:pPr marL="342900" indent="-342900">
              <a:buFont typeface="Arial" panose="020B0604020202020204" pitchFamily="34" charset="0"/>
              <a:buChar char="•"/>
            </a:pPr>
            <a:r>
              <a:rPr lang="en-US" sz="2400" dirty="0" smtClean="0"/>
              <a:t>Contact and office hours                                                           </a:t>
            </a:r>
            <a:endParaRPr lang="en-US" sz="2400" dirty="0"/>
          </a:p>
          <a:p>
            <a:endParaRPr lang="en-US" sz="2400" dirty="0"/>
          </a:p>
          <a:p>
            <a:endParaRPr lang="en-US" sz="2400" dirty="0"/>
          </a:p>
          <a:p>
            <a:endParaRPr lang="en-US" sz="2400" dirty="0" smtClean="0"/>
          </a:p>
          <a:p>
            <a:pPr marL="342900" indent="-342900">
              <a:buFont typeface="Arial" panose="020B0604020202020204" pitchFamily="34" charset="0"/>
              <a:buChar char="•"/>
            </a:pPr>
            <a:r>
              <a:rPr lang="en-US" sz="2400" dirty="0"/>
              <a:t>Expectations</a:t>
            </a:r>
          </a:p>
          <a:p>
            <a:endParaRPr lang="en-US" sz="2400" dirty="0"/>
          </a:p>
          <a:p>
            <a:endParaRPr lang="en-US" sz="2400" dirty="0" smtClean="0"/>
          </a:p>
          <a:p>
            <a:endParaRPr lang="en-US" sz="2400" dirty="0"/>
          </a:p>
        </p:txBody>
      </p:sp>
    </p:spTree>
    <p:extLst>
      <p:ext uri="{BB962C8B-B14F-4D97-AF65-F5344CB8AC3E}">
        <p14:creationId xmlns:p14="http://schemas.microsoft.com/office/powerpoint/2010/main" val="592711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Learning outcomes day 1</a:t>
            </a:r>
            <a:endParaRPr lang="en-US" dirty="0"/>
          </a:p>
        </p:txBody>
      </p:sp>
      <p:sp>
        <p:nvSpPr>
          <p:cNvPr id="6" name="Content Placeholder 5"/>
          <p:cNvSpPr>
            <a:spLocks noGrp="1"/>
          </p:cNvSpPr>
          <p:nvPr>
            <p:ph idx="1"/>
          </p:nvPr>
        </p:nvSpPr>
        <p:spPr>
          <a:xfrm>
            <a:off x="838200" y="1620526"/>
            <a:ext cx="6175342" cy="4351338"/>
          </a:xfrm>
        </p:spPr>
        <p:txBody>
          <a:bodyPr>
            <a:noAutofit/>
          </a:bodyPr>
          <a:lstStyle/>
          <a:p>
            <a:r>
              <a:rPr lang="en-US" dirty="0" smtClean="0">
                <a:solidFill>
                  <a:srgbClr val="C00000"/>
                </a:solidFill>
              </a:rPr>
              <a:t>Identify</a:t>
            </a:r>
            <a:r>
              <a:rPr lang="en-US" dirty="0" smtClean="0"/>
              <a:t> the negative environmental impacts livestock growth has on the environment</a:t>
            </a:r>
          </a:p>
          <a:p>
            <a:r>
              <a:rPr lang="en-US" dirty="0" smtClean="0">
                <a:solidFill>
                  <a:srgbClr val="C00000"/>
                </a:solidFill>
              </a:rPr>
              <a:t>Explain</a:t>
            </a:r>
            <a:r>
              <a:rPr lang="en-US" dirty="0" smtClean="0"/>
              <a:t> why we use environmental impacts assessments</a:t>
            </a:r>
          </a:p>
          <a:p>
            <a:r>
              <a:rPr lang="en-US" dirty="0" smtClean="0">
                <a:solidFill>
                  <a:srgbClr val="C00000"/>
                </a:solidFill>
              </a:rPr>
              <a:t>List</a:t>
            </a:r>
            <a:r>
              <a:rPr lang="en-US" dirty="0" smtClean="0">
                <a:solidFill>
                  <a:srgbClr val="000000"/>
                </a:solidFill>
              </a:rPr>
              <a:t> the environmental impacts that CLEANED assesses</a:t>
            </a:r>
          </a:p>
          <a:p>
            <a:r>
              <a:rPr lang="en-US" dirty="0" smtClean="0">
                <a:solidFill>
                  <a:srgbClr val="C00000"/>
                </a:solidFill>
              </a:rPr>
              <a:t>Describe </a:t>
            </a:r>
            <a:r>
              <a:rPr lang="en-US" dirty="0" smtClean="0">
                <a:solidFill>
                  <a:srgbClr val="000000"/>
                </a:solidFill>
              </a:rPr>
              <a:t>the different sections and processes in carrying out assessments in CLEANED</a:t>
            </a:r>
            <a:endParaRPr lang="en-US" dirty="0"/>
          </a:p>
        </p:txBody>
      </p:sp>
      <p:pic>
        <p:nvPicPr>
          <p:cNvPr id="4" name="Picture Placeholder 2"/>
          <p:cNvPicPr>
            <a:picLocks noChangeAspect="1"/>
          </p:cNvPicPr>
          <p:nvPr/>
        </p:nvPicPr>
        <p:blipFill>
          <a:blip r:embed="rId2">
            <a:extLst>
              <a:ext uri="{28A0092B-C50C-407E-A947-70E740481C1C}">
                <a14:useLocalDpi xmlns:a14="http://schemas.microsoft.com/office/drawing/2010/main" val="0"/>
              </a:ext>
            </a:extLst>
          </a:blip>
          <a:srcRect t="18085" b="18085"/>
          <a:stretch>
            <a:fillRect/>
          </a:stretch>
        </p:blipFill>
        <p:spPr>
          <a:xfrm>
            <a:off x="7101546" y="1479642"/>
            <a:ext cx="5090454" cy="3252779"/>
          </a:xfrm>
          <a:prstGeom prst="rect">
            <a:avLst/>
          </a:prstGeom>
        </p:spPr>
      </p:pic>
    </p:spTree>
    <p:extLst>
      <p:ext uri="{BB962C8B-B14F-4D97-AF65-F5344CB8AC3E}">
        <p14:creationId xmlns:p14="http://schemas.microsoft.com/office/powerpoint/2010/main" val="688305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5922"/>
            <a:ext cx="10572262" cy="1502939"/>
          </a:xfrm>
        </p:spPr>
        <p:txBody>
          <a:bodyPr>
            <a:normAutofit fontScale="90000"/>
          </a:bodyPr>
          <a:lstStyle/>
          <a:p>
            <a:r>
              <a:rPr lang="en-US" dirty="0" smtClean="0"/>
              <a:t>Part 1:</a:t>
            </a:r>
            <a:br>
              <a:rPr lang="en-US" dirty="0" smtClean="0"/>
            </a:br>
            <a:r>
              <a:rPr lang="en-US" dirty="0" smtClean="0"/>
              <a:t>Livestock </a:t>
            </a:r>
            <a:r>
              <a:rPr lang="en-US" dirty="0"/>
              <a:t>and Environment </a:t>
            </a:r>
          </a:p>
        </p:txBody>
      </p:sp>
    </p:spTree>
    <p:extLst>
      <p:ext uri="{BB962C8B-B14F-4D97-AF65-F5344CB8AC3E}">
        <p14:creationId xmlns:p14="http://schemas.microsoft.com/office/powerpoint/2010/main" val="1316768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lliance Theme">
  <a:themeElements>
    <a:clrScheme name="Custom 2">
      <a:dk1>
        <a:srgbClr val="3B3838"/>
      </a:dk1>
      <a:lt1>
        <a:sysClr val="window" lastClr="FFFFFF"/>
      </a:lt1>
      <a:dk2>
        <a:srgbClr val="003366"/>
      </a:dk2>
      <a:lt2>
        <a:srgbClr val="E7E6E6"/>
      </a:lt2>
      <a:accent1>
        <a:srgbClr val="006EB6"/>
      </a:accent1>
      <a:accent2>
        <a:srgbClr val="98CA45"/>
      </a:accent2>
      <a:accent3>
        <a:srgbClr val="358540"/>
      </a:accent3>
      <a:accent4>
        <a:srgbClr val="F7D93D"/>
      </a:accent4>
      <a:accent5>
        <a:srgbClr val="F78B33"/>
      </a:accent5>
      <a:accent6>
        <a:srgbClr val="8F3F98"/>
      </a:accent6>
      <a:hlink>
        <a:srgbClr val="BB3A25"/>
      </a:hlink>
      <a:folHlink>
        <a:srgbClr val="006EB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400" dirty="0" err="1" smtClean="0">
            <a:solidFill>
              <a:srgbClr val="3B3838"/>
            </a:solidFill>
          </a:defRPr>
        </a:defPPr>
      </a:lstStyle>
    </a:txDef>
  </a:objectDefaults>
  <a:extraClrSchemeLst/>
  <a:extLst>
    <a:ext uri="{05A4C25C-085E-4340-85A3-A5531E510DB2}">
      <thm15:themeFamily xmlns:thm15="http://schemas.microsoft.com/office/thememl/2012/main" name="Alliance_template_new master" id="{1353E131-414F-4C59-A2B3-F6C621ECF13B}" vid="{B68305C8-F722-4292-8F3D-9A822FB12D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2EAC31A130FB243A299732FB16D3406" ma:contentTypeVersion="4" ma:contentTypeDescription="Create a new document." ma:contentTypeScope="" ma:versionID="8ebb95a6a2fcea7bdfa161904c946c6c">
  <xsd:schema xmlns:xsd="http://www.w3.org/2001/XMLSchema" xmlns:xs="http://www.w3.org/2001/XMLSchema" xmlns:p="http://schemas.microsoft.com/office/2006/metadata/properties" xmlns:ns2="1e0c6494-4752-4cd3-a9cd-d8e65fbba871" targetNamespace="http://schemas.microsoft.com/office/2006/metadata/properties" ma:root="true" ma:fieldsID="2e0876a8381e027ca846f0f113dee3f8" ns2:_="">
    <xsd:import namespace="1e0c6494-4752-4cd3-a9cd-d8e65fbba87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0c6494-4752-4cd3-a9cd-d8e65fbba8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AAEBF6-E685-49FF-AB83-160D553D290F}">
  <ds:schemaRefs>
    <ds:schemaRef ds:uri="http://purl.org/dc/elements/1.1/"/>
    <ds:schemaRef ds:uri="http://schemas.microsoft.com/office/infopath/2007/PartnerControls"/>
    <ds:schemaRef ds:uri="http://www.w3.org/XML/1998/namespace"/>
    <ds:schemaRef ds:uri="http://purl.org/dc/terms/"/>
    <ds:schemaRef ds:uri="http://schemas.microsoft.com/office/2006/documentManagement/types"/>
    <ds:schemaRef ds:uri="http://purl.org/dc/dcmitype/"/>
    <ds:schemaRef ds:uri="http://schemas.openxmlformats.org/package/2006/metadata/core-properties"/>
    <ds:schemaRef ds:uri="1e0c6494-4752-4cd3-a9cd-d8e65fbba871"/>
    <ds:schemaRef ds:uri="http://schemas.microsoft.com/office/2006/metadata/properties"/>
  </ds:schemaRefs>
</ds:datastoreItem>
</file>

<file path=customXml/itemProps2.xml><?xml version="1.0" encoding="utf-8"?>
<ds:datastoreItem xmlns:ds="http://schemas.openxmlformats.org/officeDocument/2006/customXml" ds:itemID="{285F9451-192B-4295-BA8B-5C340BCE1C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0c6494-4752-4cd3-a9cd-d8e65fbba8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002511-2067-49F3-BAA7-148B1E98F0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Alliance_template_new master 22April</Template>
  <TotalTime>7437</TotalTime>
  <Words>1088</Words>
  <Application>Microsoft Office PowerPoint</Application>
  <PresentationFormat>Widescreen</PresentationFormat>
  <Paragraphs>205</Paragraphs>
  <Slides>29</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body</vt:lpstr>
      <vt:lpstr>Calibri Light</vt:lpstr>
      <vt:lpstr>Courier New</vt:lpstr>
      <vt:lpstr>Lucida Console</vt:lpstr>
      <vt:lpstr>Roboto</vt:lpstr>
      <vt:lpstr>Times New Roman</vt:lpstr>
      <vt:lpstr>Alliance Theme</vt:lpstr>
      <vt:lpstr>CLEANED – Virtual Training   June 22nd – July 3rd</vt:lpstr>
      <vt:lpstr>Welcome</vt:lpstr>
      <vt:lpstr>Objective</vt:lpstr>
      <vt:lpstr>Overall Learning Outcomes</vt:lpstr>
      <vt:lpstr>Opening Remarks </vt:lpstr>
      <vt:lpstr>Maneuvering  the TEAMs environment + Introductions</vt:lpstr>
      <vt:lpstr>Overview of Training</vt:lpstr>
      <vt:lpstr>Learning outcomes day 1</vt:lpstr>
      <vt:lpstr>Part 1: Livestock and Environment </vt:lpstr>
      <vt:lpstr>Why are Livestock is important: The facts    </vt:lpstr>
      <vt:lpstr>Rising demand of livestock products</vt:lpstr>
      <vt:lpstr>Current Environmental impacts</vt:lpstr>
      <vt:lpstr>Water Footprint</vt:lpstr>
      <vt:lpstr>PowerPoint Presentation</vt:lpstr>
      <vt:lpstr>GHG Emissions</vt:lpstr>
      <vt:lpstr>Breakout session 1</vt:lpstr>
      <vt:lpstr>Country Coordinators Presentations</vt:lpstr>
      <vt:lpstr>Part 2: CLEANED</vt:lpstr>
      <vt:lpstr>What is CLEANED?</vt:lpstr>
      <vt:lpstr>What is CLEANED</vt:lpstr>
      <vt:lpstr>The Architecture</vt:lpstr>
      <vt:lpstr>PowerPoint Presentation</vt:lpstr>
      <vt:lpstr>The process</vt:lpstr>
      <vt:lpstr>PowerPoint Presentation</vt:lpstr>
      <vt:lpstr>Quiz 1</vt:lpstr>
      <vt:lpstr>Assignment 1</vt:lpstr>
      <vt:lpstr>Pre-recorded material</vt:lpstr>
      <vt:lpstr>Recap on what to do?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 (max 4 lines)</dc:title>
  <dc:creator>Capozio, Nora (Bioversity)</dc:creator>
  <cp:lastModifiedBy>Mukiri, Jessica (Alliance Bioversity-CIAT)</cp:lastModifiedBy>
  <cp:revision>70</cp:revision>
  <dcterms:created xsi:type="dcterms:W3CDTF">2019-04-23T13:06:02Z</dcterms:created>
  <dcterms:modified xsi:type="dcterms:W3CDTF">2020-06-22T14:24:04Z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0x010100C2EAC31A130FB243A299732FB16D3406</vt:lpwstr>
  </property>
</Properties>
</file>